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handoutMasterIdLst>
    <p:handoutMasterId r:id="rId26"/>
  </p:handoutMasterIdLst>
  <p:sldIdLst>
    <p:sldId id="342" r:id="rId2"/>
    <p:sldId id="431" r:id="rId3"/>
    <p:sldId id="404" r:id="rId4"/>
    <p:sldId id="448" r:id="rId5"/>
    <p:sldId id="432" r:id="rId6"/>
    <p:sldId id="433" r:id="rId7"/>
    <p:sldId id="449" r:id="rId8"/>
    <p:sldId id="450" r:id="rId9"/>
    <p:sldId id="439" r:id="rId10"/>
    <p:sldId id="441" r:id="rId11"/>
    <p:sldId id="442" r:id="rId12"/>
    <p:sldId id="447" r:id="rId13"/>
    <p:sldId id="444" r:id="rId14"/>
    <p:sldId id="445" r:id="rId15"/>
    <p:sldId id="446" r:id="rId16"/>
    <p:sldId id="438" r:id="rId17"/>
    <p:sldId id="435" r:id="rId18"/>
    <p:sldId id="437" r:id="rId19"/>
    <p:sldId id="440" r:id="rId20"/>
    <p:sldId id="436" r:id="rId21"/>
    <p:sldId id="434" r:id="rId22"/>
    <p:sldId id="451" r:id="rId23"/>
    <p:sldId id="463" r:id="rId2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8F8F8"/>
    <a:srgbClr val="000000"/>
    <a:srgbClr val="222A37"/>
    <a:srgbClr val="284352"/>
    <a:srgbClr val="1A6B6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485" autoAdjust="0"/>
    <p:restoredTop sz="94660"/>
  </p:normalViewPr>
  <p:slideViewPr>
    <p:cSldViewPr snapToGrid="0">
      <p:cViewPr varScale="1">
        <p:scale>
          <a:sx n="114" d="100"/>
          <a:sy n="114" d="100"/>
        </p:scale>
        <p:origin x="786" y="120"/>
      </p:cViewPr>
      <p:guideLst/>
    </p:cSldViewPr>
  </p:slideViewPr>
  <p:notesTextViewPr>
    <p:cViewPr>
      <p:scale>
        <a:sx n="3" d="2"/>
        <a:sy n="3" d="2"/>
      </p:scale>
      <p:origin x="0" y="0"/>
    </p:cViewPr>
  </p:notesTextViewPr>
  <p:sorterViewPr>
    <p:cViewPr varScale="1">
      <p:scale>
        <a:sx n="100" d="100"/>
        <a:sy n="100" d="100"/>
      </p:scale>
      <p:origin x="0" y="-821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9403FE6-4536-4CB2-AC02-84287019F8CE}" type="doc">
      <dgm:prSet loTypeId="urn:microsoft.com/office/officeart/2005/8/layout/lProcess1" loCatId="process" qsTypeId="urn:microsoft.com/office/officeart/2005/8/quickstyle/simple1" qsCatId="simple" csTypeId="urn:microsoft.com/office/officeart/2005/8/colors/accent1_2" csCatId="accent1" phldr="1"/>
      <dgm:spPr/>
      <dgm:t>
        <a:bodyPr/>
        <a:lstStyle/>
        <a:p>
          <a:endParaRPr lang="en-US"/>
        </a:p>
      </dgm:t>
    </dgm:pt>
    <dgm:pt modelId="{F64724DB-F782-4E51-A56A-CF32E7ADD67D}">
      <dgm:prSet phldrT="[Text]"/>
      <dgm:spPr/>
      <dgm:t>
        <a:bodyPr/>
        <a:lstStyle/>
        <a:p>
          <a:r>
            <a:rPr lang="en-US" dirty="0"/>
            <a:t>Phase 1</a:t>
          </a:r>
        </a:p>
      </dgm:t>
    </dgm:pt>
    <dgm:pt modelId="{8B6CC935-854E-47DB-8917-D1B117E22D9A}" type="parTrans" cxnId="{7E78EBAC-650A-4CF7-8AF7-1DCBE5871999}">
      <dgm:prSet/>
      <dgm:spPr/>
      <dgm:t>
        <a:bodyPr/>
        <a:lstStyle/>
        <a:p>
          <a:endParaRPr lang="en-US"/>
        </a:p>
      </dgm:t>
    </dgm:pt>
    <dgm:pt modelId="{4DB6CFFE-C1E3-4764-9E21-39059A196D09}" type="sibTrans" cxnId="{7E78EBAC-650A-4CF7-8AF7-1DCBE5871999}">
      <dgm:prSet/>
      <dgm:spPr/>
      <dgm:t>
        <a:bodyPr/>
        <a:lstStyle/>
        <a:p>
          <a:endParaRPr lang="en-US"/>
        </a:p>
      </dgm:t>
    </dgm:pt>
    <dgm:pt modelId="{76CEAC45-045A-4CD5-8106-31C26694B09D}">
      <dgm:prSet phldrT="[Text]"/>
      <dgm:spPr/>
      <dgm:t>
        <a:bodyPr/>
        <a:lstStyle/>
        <a:p>
          <a:r>
            <a:rPr lang="en-US" dirty="0"/>
            <a:t>Phase 2</a:t>
          </a:r>
        </a:p>
      </dgm:t>
    </dgm:pt>
    <dgm:pt modelId="{79109391-BA79-4A8B-BC2D-DA83694A3C9D}" type="parTrans" cxnId="{E25D67C0-0670-4E66-93F3-15C2855179B6}">
      <dgm:prSet/>
      <dgm:spPr/>
      <dgm:t>
        <a:bodyPr/>
        <a:lstStyle/>
        <a:p>
          <a:endParaRPr lang="en-US"/>
        </a:p>
      </dgm:t>
    </dgm:pt>
    <dgm:pt modelId="{D90B383F-341E-4E8B-BB85-981E65256081}" type="sibTrans" cxnId="{E25D67C0-0670-4E66-93F3-15C2855179B6}">
      <dgm:prSet/>
      <dgm:spPr/>
      <dgm:t>
        <a:bodyPr/>
        <a:lstStyle/>
        <a:p>
          <a:endParaRPr lang="en-US"/>
        </a:p>
      </dgm:t>
    </dgm:pt>
    <dgm:pt modelId="{067F911B-26FD-4EEC-9A44-981D59B809B7}">
      <dgm:prSet phldrT="[Text]"/>
      <dgm:spPr/>
      <dgm:t>
        <a:bodyPr/>
        <a:lstStyle/>
        <a:p>
          <a:r>
            <a:rPr lang="en-US" dirty="0"/>
            <a:t>Phase 3</a:t>
          </a:r>
        </a:p>
      </dgm:t>
    </dgm:pt>
    <dgm:pt modelId="{CDBFA698-43CC-420E-9C4E-C685DF088ABC}" type="parTrans" cxnId="{D4396DDA-2B41-4089-8572-0FC847BAB5C6}">
      <dgm:prSet/>
      <dgm:spPr/>
      <dgm:t>
        <a:bodyPr/>
        <a:lstStyle/>
        <a:p>
          <a:endParaRPr lang="en-US"/>
        </a:p>
      </dgm:t>
    </dgm:pt>
    <dgm:pt modelId="{F549DE91-BABA-4E75-9A2B-05CF1B812990}" type="sibTrans" cxnId="{D4396DDA-2B41-4089-8572-0FC847BAB5C6}">
      <dgm:prSet/>
      <dgm:spPr/>
      <dgm:t>
        <a:bodyPr/>
        <a:lstStyle/>
        <a:p>
          <a:endParaRPr lang="en-US"/>
        </a:p>
      </dgm:t>
    </dgm:pt>
    <dgm:pt modelId="{BAEC0DA6-6282-4C95-A123-BCE72C7457C4}">
      <dgm:prSet phldrT="[Text]"/>
      <dgm:spPr/>
      <dgm:t>
        <a:bodyPr/>
        <a:lstStyle/>
        <a:p>
          <a:r>
            <a:rPr lang="en-US" dirty="0">
              <a:solidFill>
                <a:srgbClr val="000000"/>
              </a:solidFill>
            </a:rPr>
            <a:t>3 Day Workshop on Arctic Maritime Spill Response Modeling</a:t>
          </a:r>
        </a:p>
      </dgm:t>
    </dgm:pt>
    <dgm:pt modelId="{37B8AC4B-D74E-413E-8B32-043AC3317D65}" type="parTrans" cxnId="{9E417498-C63B-4ABD-8393-9C6132D455A6}">
      <dgm:prSet/>
      <dgm:spPr/>
      <dgm:t>
        <a:bodyPr/>
        <a:lstStyle/>
        <a:p>
          <a:endParaRPr lang="en-US"/>
        </a:p>
      </dgm:t>
    </dgm:pt>
    <dgm:pt modelId="{9A1CE6E8-B21A-4882-B3F4-B787610603C9}" type="sibTrans" cxnId="{9E417498-C63B-4ABD-8393-9C6132D455A6}">
      <dgm:prSet/>
      <dgm:spPr/>
      <dgm:t>
        <a:bodyPr/>
        <a:lstStyle/>
        <a:p>
          <a:endParaRPr lang="en-US"/>
        </a:p>
      </dgm:t>
    </dgm:pt>
    <dgm:pt modelId="{6B176F0B-8D1B-4BDB-891D-9AD89725AC28}">
      <dgm:prSet/>
      <dgm:spPr/>
      <dgm:t>
        <a:bodyPr/>
        <a:lstStyle/>
        <a:p>
          <a:r>
            <a:rPr lang="en-US" dirty="0"/>
            <a:t>Phase 4</a:t>
          </a:r>
        </a:p>
      </dgm:t>
    </dgm:pt>
    <dgm:pt modelId="{E62D46DE-06A4-42B1-84E2-D294D26B854D}" type="parTrans" cxnId="{A42BAF86-AF0C-42A6-B795-8951590729AC}">
      <dgm:prSet/>
      <dgm:spPr/>
      <dgm:t>
        <a:bodyPr/>
        <a:lstStyle/>
        <a:p>
          <a:endParaRPr lang="en-US"/>
        </a:p>
      </dgm:t>
    </dgm:pt>
    <dgm:pt modelId="{ADC5615A-C0DE-41C6-994B-02D261ED25C5}" type="sibTrans" cxnId="{A42BAF86-AF0C-42A6-B795-8951590729AC}">
      <dgm:prSet/>
      <dgm:spPr/>
      <dgm:t>
        <a:bodyPr/>
        <a:lstStyle/>
        <a:p>
          <a:endParaRPr lang="en-US"/>
        </a:p>
      </dgm:t>
    </dgm:pt>
    <dgm:pt modelId="{67446946-E2EC-40BE-9BBA-2AC02A7E5419}">
      <dgm:prSet/>
      <dgm:spPr/>
      <dgm:t>
        <a:bodyPr/>
        <a:lstStyle/>
        <a:p>
          <a:r>
            <a:rPr lang="en-US" dirty="0"/>
            <a:t>Phase 5</a:t>
          </a:r>
        </a:p>
      </dgm:t>
    </dgm:pt>
    <dgm:pt modelId="{DD3F1D0D-0C60-495C-B0AB-1B2C1E4B5334}" type="parTrans" cxnId="{9FDB40B7-60AB-42EF-8F39-D932C0931EBC}">
      <dgm:prSet/>
      <dgm:spPr/>
      <dgm:t>
        <a:bodyPr/>
        <a:lstStyle/>
        <a:p>
          <a:endParaRPr lang="en-US"/>
        </a:p>
      </dgm:t>
    </dgm:pt>
    <dgm:pt modelId="{6E5D0973-031C-49C5-B069-C279261179AA}" type="sibTrans" cxnId="{9FDB40B7-60AB-42EF-8F39-D932C0931EBC}">
      <dgm:prSet/>
      <dgm:spPr/>
      <dgm:t>
        <a:bodyPr/>
        <a:lstStyle/>
        <a:p>
          <a:endParaRPr lang="en-US"/>
        </a:p>
      </dgm:t>
    </dgm:pt>
    <dgm:pt modelId="{1A5334F1-9B3A-49EE-87FD-68894300DEBB}">
      <dgm:prSet/>
      <dgm:spPr/>
      <dgm:t>
        <a:bodyPr/>
        <a:lstStyle/>
        <a:p>
          <a:r>
            <a:rPr lang="en-US" dirty="0"/>
            <a:t>Phase 6</a:t>
          </a:r>
        </a:p>
      </dgm:t>
    </dgm:pt>
    <dgm:pt modelId="{1D65806D-0893-4203-8A8F-42B798B14665}" type="parTrans" cxnId="{399C93F1-EB4C-4741-974D-AFDF1278FBF5}">
      <dgm:prSet/>
      <dgm:spPr/>
      <dgm:t>
        <a:bodyPr/>
        <a:lstStyle/>
        <a:p>
          <a:endParaRPr lang="en-US"/>
        </a:p>
      </dgm:t>
    </dgm:pt>
    <dgm:pt modelId="{95FE1838-6ABE-4AB5-8E1B-EAF5E21EDF16}" type="sibTrans" cxnId="{399C93F1-EB4C-4741-974D-AFDF1278FBF5}">
      <dgm:prSet/>
      <dgm:spPr/>
      <dgm:t>
        <a:bodyPr/>
        <a:lstStyle/>
        <a:p>
          <a:endParaRPr lang="en-US"/>
        </a:p>
      </dgm:t>
    </dgm:pt>
    <dgm:pt modelId="{24BA86A1-0B61-4CAF-809D-F39EA4CF399E}">
      <dgm:prSet/>
      <dgm:spPr>
        <a:solidFill>
          <a:schemeClr val="accent1">
            <a:lumMod val="60000"/>
            <a:lumOff val="40000"/>
            <a:alpha val="90000"/>
          </a:schemeClr>
        </a:solidFill>
        <a:ln>
          <a:solidFill>
            <a:schemeClr val="accent1">
              <a:lumMod val="60000"/>
              <a:lumOff val="40000"/>
              <a:alpha val="90000"/>
            </a:schemeClr>
          </a:solidFill>
        </a:ln>
      </dgm:spPr>
      <dgm:t>
        <a:bodyPr/>
        <a:lstStyle/>
        <a:p>
          <a:r>
            <a:rPr lang="en-US" dirty="0">
              <a:solidFill>
                <a:srgbClr val="000000"/>
              </a:solidFill>
            </a:rPr>
            <a:t>ADAC Program Year 7</a:t>
          </a:r>
        </a:p>
      </dgm:t>
    </dgm:pt>
    <dgm:pt modelId="{7DA623AF-3DA0-490A-9A21-35B54D789E14}" type="parTrans" cxnId="{D8282F77-03D6-4183-A59F-30D96FAFDC15}">
      <dgm:prSet/>
      <dgm:spPr/>
      <dgm:t>
        <a:bodyPr/>
        <a:lstStyle/>
        <a:p>
          <a:endParaRPr lang="en-US"/>
        </a:p>
      </dgm:t>
    </dgm:pt>
    <dgm:pt modelId="{43D24D98-1B33-425B-833D-24EFE14C2588}" type="sibTrans" cxnId="{D8282F77-03D6-4183-A59F-30D96FAFDC15}">
      <dgm:prSet/>
      <dgm:spPr/>
      <dgm:t>
        <a:bodyPr/>
        <a:lstStyle/>
        <a:p>
          <a:endParaRPr lang="en-US"/>
        </a:p>
      </dgm:t>
    </dgm:pt>
    <dgm:pt modelId="{6F3D6FBD-CC3F-454F-9630-912CBCD7A49A}">
      <dgm:prSet phldrT="[Text]"/>
      <dgm:spPr/>
      <dgm:t>
        <a:bodyPr/>
        <a:lstStyle/>
        <a:p>
          <a:r>
            <a:rPr lang="en-US" dirty="0">
              <a:solidFill>
                <a:srgbClr val="000000"/>
              </a:solidFill>
            </a:rPr>
            <a:t>Define Needs/Questions Addressed by Response Models</a:t>
          </a:r>
        </a:p>
      </dgm:t>
    </dgm:pt>
    <dgm:pt modelId="{A7173513-04A9-4A75-884C-CD79CD248971}" type="parTrans" cxnId="{C570E30E-A176-4775-97C8-8024B229CC96}">
      <dgm:prSet/>
      <dgm:spPr/>
      <dgm:t>
        <a:bodyPr/>
        <a:lstStyle/>
        <a:p>
          <a:endParaRPr lang="en-US"/>
        </a:p>
      </dgm:t>
    </dgm:pt>
    <dgm:pt modelId="{AA86B010-59A6-419A-9FED-3F018090A9EE}" type="sibTrans" cxnId="{C570E30E-A176-4775-97C8-8024B229CC96}">
      <dgm:prSet/>
      <dgm:spPr/>
      <dgm:t>
        <a:bodyPr/>
        <a:lstStyle/>
        <a:p>
          <a:endParaRPr lang="en-US"/>
        </a:p>
      </dgm:t>
    </dgm:pt>
    <dgm:pt modelId="{A59FDDD9-162A-4C6C-BC78-3D15E15178C0}">
      <dgm:prSet phldrT="[Text]"/>
      <dgm:spPr/>
      <dgm:t>
        <a:bodyPr/>
        <a:lstStyle/>
        <a:p>
          <a:r>
            <a:rPr lang="en-US" dirty="0">
              <a:solidFill>
                <a:srgbClr val="000000"/>
              </a:solidFill>
            </a:rPr>
            <a:t>Formation of Core Team</a:t>
          </a:r>
        </a:p>
      </dgm:t>
    </dgm:pt>
    <dgm:pt modelId="{00B0C4C6-7FAC-4348-9D92-94F0BEA29468}" type="parTrans" cxnId="{B5C538E0-E429-4EEC-B438-B2D76E61B100}">
      <dgm:prSet/>
      <dgm:spPr/>
      <dgm:t>
        <a:bodyPr/>
        <a:lstStyle/>
        <a:p>
          <a:endParaRPr lang="en-US"/>
        </a:p>
      </dgm:t>
    </dgm:pt>
    <dgm:pt modelId="{47B2117E-670D-404A-AED6-104E474C3DC8}" type="sibTrans" cxnId="{B5C538E0-E429-4EEC-B438-B2D76E61B100}">
      <dgm:prSet/>
      <dgm:spPr/>
      <dgm:t>
        <a:bodyPr/>
        <a:lstStyle/>
        <a:p>
          <a:endParaRPr lang="en-US"/>
        </a:p>
      </dgm:t>
    </dgm:pt>
    <dgm:pt modelId="{9314F8C2-BD20-4E63-AB72-03632878CE9F}">
      <dgm:prSet phldrT="[Text]"/>
      <dgm:spPr/>
      <dgm:t>
        <a:bodyPr/>
        <a:lstStyle/>
        <a:p>
          <a:r>
            <a:rPr lang="en-US" dirty="0">
              <a:solidFill>
                <a:srgbClr val="000000"/>
              </a:solidFill>
            </a:rPr>
            <a:t>Develop Working Groups</a:t>
          </a:r>
        </a:p>
      </dgm:t>
    </dgm:pt>
    <dgm:pt modelId="{78AC13EB-4304-49B2-88B8-4E2A15B0A560}" type="parTrans" cxnId="{BC4ECF12-2666-4C14-9B60-F9461A0959A4}">
      <dgm:prSet/>
      <dgm:spPr/>
      <dgm:t>
        <a:bodyPr/>
        <a:lstStyle/>
        <a:p>
          <a:endParaRPr lang="en-US"/>
        </a:p>
      </dgm:t>
    </dgm:pt>
    <dgm:pt modelId="{08C0BB4C-04E0-467A-AF30-4A5724433C04}" type="sibTrans" cxnId="{BC4ECF12-2666-4C14-9B60-F9461A0959A4}">
      <dgm:prSet/>
      <dgm:spPr/>
      <dgm:t>
        <a:bodyPr/>
        <a:lstStyle/>
        <a:p>
          <a:endParaRPr lang="en-US"/>
        </a:p>
      </dgm:t>
    </dgm:pt>
    <dgm:pt modelId="{614AE5A3-E19E-4357-8C03-0CAF1073BFAA}">
      <dgm:prSet phldrT="[Text]"/>
      <dgm:spPr/>
      <dgm:t>
        <a:bodyPr/>
        <a:lstStyle/>
        <a:p>
          <a:r>
            <a:rPr lang="en-US" dirty="0">
              <a:solidFill>
                <a:srgbClr val="000000"/>
              </a:solidFill>
            </a:rPr>
            <a:t>2 Day Workshop to Draft Knowledge Product</a:t>
          </a:r>
        </a:p>
      </dgm:t>
    </dgm:pt>
    <dgm:pt modelId="{F8545DC8-6A59-4DED-8E62-95332A312844}" type="parTrans" cxnId="{46AC766F-ED96-488C-9569-8A8EEDA00861}">
      <dgm:prSet/>
      <dgm:spPr/>
      <dgm:t>
        <a:bodyPr/>
        <a:lstStyle/>
        <a:p>
          <a:endParaRPr lang="en-US"/>
        </a:p>
      </dgm:t>
    </dgm:pt>
    <dgm:pt modelId="{826BB7DC-FFEB-4D8A-9EC8-287F8F26143E}" type="sibTrans" cxnId="{46AC766F-ED96-488C-9569-8A8EEDA00861}">
      <dgm:prSet/>
      <dgm:spPr/>
      <dgm:t>
        <a:bodyPr/>
        <a:lstStyle/>
        <a:p>
          <a:endParaRPr lang="en-US"/>
        </a:p>
      </dgm:t>
    </dgm:pt>
    <dgm:pt modelId="{AE82E903-BD8F-45F0-B1B9-74D3A0EC34F0}">
      <dgm:prSet phldrT="[Text]"/>
      <dgm:spPr>
        <a:solidFill>
          <a:schemeClr val="accent1">
            <a:lumMod val="60000"/>
            <a:lumOff val="40000"/>
            <a:alpha val="90000"/>
          </a:schemeClr>
        </a:solidFill>
        <a:ln>
          <a:solidFill>
            <a:schemeClr val="accent1">
              <a:lumMod val="60000"/>
              <a:lumOff val="40000"/>
              <a:alpha val="90000"/>
            </a:schemeClr>
          </a:solidFill>
        </a:ln>
      </dgm:spPr>
      <dgm:t>
        <a:bodyPr/>
        <a:lstStyle/>
        <a:p>
          <a:r>
            <a:rPr lang="en-US" dirty="0">
              <a:solidFill>
                <a:srgbClr val="000000"/>
              </a:solidFill>
            </a:rPr>
            <a:t>ADAC Program Year 5</a:t>
          </a:r>
        </a:p>
      </dgm:t>
    </dgm:pt>
    <dgm:pt modelId="{429DE78E-2999-40DA-8F94-71EC97D944A2}" type="parTrans" cxnId="{CF5337C3-78F4-48EF-8A48-2DFE779495B0}">
      <dgm:prSet/>
      <dgm:spPr/>
      <dgm:t>
        <a:bodyPr/>
        <a:lstStyle/>
        <a:p>
          <a:endParaRPr lang="en-US"/>
        </a:p>
      </dgm:t>
    </dgm:pt>
    <dgm:pt modelId="{397F7C06-D4F5-4AE5-B3CE-69E13AF0BCF4}" type="sibTrans" cxnId="{CF5337C3-78F4-48EF-8A48-2DFE779495B0}">
      <dgm:prSet/>
      <dgm:spPr/>
      <dgm:t>
        <a:bodyPr/>
        <a:lstStyle/>
        <a:p>
          <a:endParaRPr lang="en-US"/>
        </a:p>
      </dgm:t>
    </dgm:pt>
    <dgm:pt modelId="{26A9456D-5BDA-4BF5-8A2B-4979F59AF1DA}">
      <dgm:prSet phldrT="[Text]"/>
      <dgm:spPr>
        <a:solidFill>
          <a:schemeClr val="accent1">
            <a:lumMod val="60000"/>
            <a:lumOff val="40000"/>
            <a:alpha val="90000"/>
          </a:schemeClr>
        </a:solidFill>
        <a:ln>
          <a:solidFill>
            <a:schemeClr val="accent1">
              <a:lumMod val="60000"/>
              <a:lumOff val="40000"/>
              <a:alpha val="90000"/>
            </a:schemeClr>
          </a:solidFill>
        </a:ln>
      </dgm:spPr>
      <dgm:t>
        <a:bodyPr/>
        <a:lstStyle/>
        <a:p>
          <a:r>
            <a:rPr lang="en-US" dirty="0">
              <a:solidFill>
                <a:srgbClr val="000000"/>
              </a:solidFill>
            </a:rPr>
            <a:t>ADAC Program Year 5</a:t>
          </a:r>
        </a:p>
      </dgm:t>
    </dgm:pt>
    <dgm:pt modelId="{05478715-A8AA-46D8-BF0C-1E497CFBC94D}" type="parTrans" cxnId="{EA733A24-28A7-48F8-AF00-9FBED86DBB5D}">
      <dgm:prSet/>
      <dgm:spPr/>
      <dgm:t>
        <a:bodyPr/>
        <a:lstStyle/>
        <a:p>
          <a:endParaRPr lang="en-US"/>
        </a:p>
      </dgm:t>
    </dgm:pt>
    <dgm:pt modelId="{6EC5031F-568A-4998-BF20-32E173F2D31D}" type="sibTrans" cxnId="{EA733A24-28A7-48F8-AF00-9FBED86DBB5D}">
      <dgm:prSet/>
      <dgm:spPr/>
      <dgm:t>
        <a:bodyPr/>
        <a:lstStyle/>
        <a:p>
          <a:endParaRPr lang="en-US"/>
        </a:p>
      </dgm:t>
    </dgm:pt>
    <dgm:pt modelId="{7142C27C-6D20-44F8-B8A2-AA6194BCF163}">
      <dgm:prSet phldrT="[Text]"/>
      <dgm:spPr>
        <a:solidFill>
          <a:schemeClr val="accent1">
            <a:lumMod val="60000"/>
            <a:lumOff val="40000"/>
            <a:alpha val="90000"/>
          </a:schemeClr>
        </a:solidFill>
        <a:ln>
          <a:solidFill>
            <a:schemeClr val="accent1">
              <a:lumMod val="60000"/>
              <a:lumOff val="40000"/>
              <a:alpha val="90000"/>
            </a:schemeClr>
          </a:solidFill>
        </a:ln>
      </dgm:spPr>
      <dgm:t>
        <a:bodyPr/>
        <a:lstStyle/>
        <a:p>
          <a:r>
            <a:rPr lang="en-US" dirty="0">
              <a:solidFill>
                <a:srgbClr val="000000"/>
              </a:solidFill>
            </a:rPr>
            <a:t>ADAC Program Year 6</a:t>
          </a:r>
        </a:p>
      </dgm:t>
    </dgm:pt>
    <dgm:pt modelId="{53AF1F55-AAD7-416F-A09D-761838566BEA}" type="parTrans" cxnId="{5EFC997A-9F3E-421F-AC6F-17C75C5826A2}">
      <dgm:prSet/>
      <dgm:spPr/>
      <dgm:t>
        <a:bodyPr/>
        <a:lstStyle/>
        <a:p>
          <a:endParaRPr lang="en-US"/>
        </a:p>
      </dgm:t>
    </dgm:pt>
    <dgm:pt modelId="{CBF08C67-591F-419E-BED6-2FBB72BC0E29}" type="sibTrans" cxnId="{5EFC997A-9F3E-421F-AC6F-17C75C5826A2}">
      <dgm:prSet/>
      <dgm:spPr/>
      <dgm:t>
        <a:bodyPr/>
        <a:lstStyle/>
        <a:p>
          <a:endParaRPr lang="en-US"/>
        </a:p>
      </dgm:t>
    </dgm:pt>
    <dgm:pt modelId="{BFBC0DA6-677D-49DE-8EEA-C570DB1D9DD4}">
      <dgm:prSet/>
      <dgm:spPr>
        <a:solidFill>
          <a:schemeClr val="accent1">
            <a:lumMod val="60000"/>
            <a:lumOff val="40000"/>
            <a:alpha val="90000"/>
          </a:schemeClr>
        </a:solidFill>
        <a:ln>
          <a:solidFill>
            <a:schemeClr val="accent1">
              <a:lumMod val="60000"/>
              <a:lumOff val="40000"/>
              <a:alpha val="90000"/>
            </a:schemeClr>
          </a:solidFill>
        </a:ln>
      </dgm:spPr>
      <dgm:t>
        <a:bodyPr/>
        <a:lstStyle/>
        <a:p>
          <a:r>
            <a:rPr lang="en-US" dirty="0">
              <a:solidFill>
                <a:srgbClr val="000000"/>
              </a:solidFill>
            </a:rPr>
            <a:t>ADAC Program Year 6</a:t>
          </a:r>
        </a:p>
      </dgm:t>
    </dgm:pt>
    <dgm:pt modelId="{E98CEDDA-530B-42F8-BF3F-DE0A8FE9260C}" type="parTrans" cxnId="{F30939A0-F9D8-4491-9708-0BBC0EC11592}">
      <dgm:prSet/>
      <dgm:spPr/>
      <dgm:t>
        <a:bodyPr/>
        <a:lstStyle/>
        <a:p>
          <a:endParaRPr lang="en-US"/>
        </a:p>
      </dgm:t>
    </dgm:pt>
    <dgm:pt modelId="{07A159D6-D0DD-4E8E-8E82-AB94DB3CB194}" type="sibTrans" cxnId="{F30939A0-F9D8-4491-9708-0BBC0EC11592}">
      <dgm:prSet/>
      <dgm:spPr/>
      <dgm:t>
        <a:bodyPr/>
        <a:lstStyle/>
        <a:p>
          <a:endParaRPr lang="en-US"/>
        </a:p>
      </dgm:t>
    </dgm:pt>
    <dgm:pt modelId="{1408EBE2-6587-4E60-8CA2-637D81A82ACD}">
      <dgm:prSet/>
      <dgm:spPr>
        <a:solidFill>
          <a:schemeClr val="accent1">
            <a:lumMod val="60000"/>
            <a:lumOff val="40000"/>
            <a:alpha val="90000"/>
          </a:schemeClr>
        </a:solidFill>
        <a:ln>
          <a:solidFill>
            <a:schemeClr val="accent1">
              <a:lumMod val="60000"/>
              <a:lumOff val="40000"/>
              <a:alpha val="90000"/>
            </a:schemeClr>
          </a:solidFill>
        </a:ln>
      </dgm:spPr>
      <dgm:t>
        <a:bodyPr/>
        <a:lstStyle/>
        <a:p>
          <a:r>
            <a:rPr lang="en-US" dirty="0">
              <a:solidFill>
                <a:srgbClr val="000000"/>
              </a:solidFill>
            </a:rPr>
            <a:t>ADAC Program Year 7</a:t>
          </a:r>
        </a:p>
      </dgm:t>
    </dgm:pt>
    <dgm:pt modelId="{7A0D069C-465E-4850-887F-23CC0852FF57}" type="parTrans" cxnId="{0064E4FA-DC33-45F9-A104-C796D795DC83}">
      <dgm:prSet/>
      <dgm:spPr/>
      <dgm:t>
        <a:bodyPr/>
        <a:lstStyle/>
        <a:p>
          <a:endParaRPr lang="en-US"/>
        </a:p>
      </dgm:t>
    </dgm:pt>
    <dgm:pt modelId="{CAD210D4-0AFA-4272-8A0A-175790BDBC46}" type="sibTrans" cxnId="{0064E4FA-DC33-45F9-A104-C796D795DC83}">
      <dgm:prSet/>
      <dgm:spPr/>
      <dgm:t>
        <a:bodyPr/>
        <a:lstStyle/>
        <a:p>
          <a:endParaRPr lang="en-US"/>
        </a:p>
      </dgm:t>
    </dgm:pt>
    <dgm:pt modelId="{9382F6CE-F946-4BEB-A42E-A8E9C3BF2737}">
      <dgm:prSet phldrT="[Text]"/>
      <dgm:spPr/>
      <dgm:t>
        <a:bodyPr/>
        <a:lstStyle/>
        <a:p>
          <a:r>
            <a:rPr lang="en-US" dirty="0">
              <a:solidFill>
                <a:srgbClr val="000000"/>
              </a:solidFill>
            </a:rPr>
            <a:t>Completion of Knowledge Product </a:t>
          </a:r>
        </a:p>
      </dgm:t>
    </dgm:pt>
    <dgm:pt modelId="{CCC42639-F320-4306-8F4C-631D8A324B0F}" type="parTrans" cxnId="{C63F93E4-EB76-4A4E-9818-3E951DB4D330}">
      <dgm:prSet/>
      <dgm:spPr/>
      <dgm:t>
        <a:bodyPr/>
        <a:lstStyle/>
        <a:p>
          <a:endParaRPr lang="en-US"/>
        </a:p>
      </dgm:t>
    </dgm:pt>
    <dgm:pt modelId="{39149CC8-6181-49FB-BD7A-3AF0F56F000F}" type="sibTrans" cxnId="{C63F93E4-EB76-4A4E-9818-3E951DB4D330}">
      <dgm:prSet/>
      <dgm:spPr/>
      <dgm:t>
        <a:bodyPr/>
        <a:lstStyle/>
        <a:p>
          <a:endParaRPr lang="en-US"/>
        </a:p>
      </dgm:t>
    </dgm:pt>
    <dgm:pt modelId="{290ACD51-BCBA-4DDF-94BA-2C29CE677F6A}" type="pres">
      <dgm:prSet presAssocID="{79403FE6-4536-4CB2-AC02-84287019F8CE}" presName="Name0" presStyleCnt="0">
        <dgm:presLayoutVars>
          <dgm:dir/>
          <dgm:animLvl val="lvl"/>
          <dgm:resizeHandles val="exact"/>
        </dgm:presLayoutVars>
      </dgm:prSet>
      <dgm:spPr/>
    </dgm:pt>
    <dgm:pt modelId="{54B25D23-D3C7-470C-8650-2B85DC10F205}" type="pres">
      <dgm:prSet presAssocID="{F64724DB-F782-4E51-A56A-CF32E7ADD67D}" presName="vertFlow" presStyleCnt="0"/>
      <dgm:spPr/>
    </dgm:pt>
    <dgm:pt modelId="{817B4C38-ADB1-4E90-B164-5C56E7E12474}" type="pres">
      <dgm:prSet presAssocID="{F64724DB-F782-4E51-A56A-CF32E7ADD67D}" presName="header" presStyleLbl="node1" presStyleIdx="0" presStyleCnt="6"/>
      <dgm:spPr>
        <a:prstGeom prst="roundRect">
          <a:avLst/>
        </a:prstGeom>
      </dgm:spPr>
    </dgm:pt>
    <dgm:pt modelId="{D1958E16-DED5-452D-8F53-D2B71E190E56}" type="pres">
      <dgm:prSet presAssocID="{429DE78E-2999-40DA-8F94-71EC97D944A2}" presName="parTrans" presStyleLbl="sibTrans2D1" presStyleIdx="0" presStyleCnt="12"/>
      <dgm:spPr/>
    </dgm:pt>
    <dgm:pt modelId="{FE72DC78-8CF7-4E51-B953-35E0CA1895A3}" type="pres">
      <dgm:prSet presAssocID="{AE82E903-BD8F-45F0-B1B9-74D3A0EC34F0}" presName="child" presStyleLbl="alignAccFollowNode1" presStyleIdx="0" presStyleCnt="12">
        <dgm:presLayoutVars>
          <dgm:chMax val="0"/>
          <dgm:bulletEnabled val="1"/>
        </dgm:presLayoutVars>
      </dgm:prSet>
      <dgm:spPr/>
    </dgm:pt>
    <dgm:pt modelId="{817E9088-ACDE-4A6F-A59A-934A2E7C74D1}" type="pres">
      <dgm:prSet presAssocID="{397F7C06-D4F5-4AE5-B3CE-69E13AF0BCF4}" presName="sibTrans" presStyleLbl="sibTrans2D1" presStyleIdx="1" presStyleCnt="12"/>
      <dgm:spPr/>
    </dgm:pt>
    <dgm:pt modelId="{38D3CE37-B81D-4745-96B3-49D4E31A93D6}" type="pres">
      <dgm:prSet presAssocID="{A59FDDD9-162A-4C6C-BC78-3D15E15178C0}" presName="child" presStyleLbl="alignAccFollowNode1" presStyleIdx="1" presStyleCnt="12" custScaleY="162225">
        <dgm:presLayoutVars>
          <dgm:chMax val="0"/>
          <dgm:bulletEnabled val="1"/>
        </dgm:presLayoutVars>
      </dgm:prSet>
      <dgm:spPr/>
    </dgm:pt>
    <dgm:pt modelId="{E1381F71-B8A8-4A4C-8F5D-3A055361861C}" type="pres">
      <dgm:prSet presAssocID="{F64724DB-F782-4E51-A56A-CF32E7ADD67D}" presName="hSp" presStyleCnt="0"/>
      <dgm:spPr/>
    </dgm:pt>
    <dgm:pt modelId="{C95A25A6-76FA-4950-91C5-579AEDC51FB2}" type="pres">
      <dgm:prSet presAssocID="{76CEAC45-045A-4CD5-8106-31C26694B09D}" presName="vertFlow" presStyleCnt="0"/>
      <dgm:spPr/>
    </dgm:pt>
    <dgm:pt modelId="{94223AF2-79E3-4B61-89F4-AE15BC93D514}" type="pres">
      <dgm:prSet presAssocID="{76CEAC45-045A-4CD5-8106-31C26694B09D}" presName="header" presStyleLbl="node1" presStyleIdx="1" presStyleCnt="6"/>
      <dgm:spPr>
        <a:prstGeom prst="roundRect">
          <a:avLst/>
        </a:prstGeom>
      </dgm:spPr>
    </dgm:pt>
    <dgm:pt modelId="{1914024F-4B1C-4946-8725-C29C730CE884}" type="pres">
      <dgm:prSet presAssocID="{05478715-A8AA-46D8-BF0C-1E497CFBC94D}" presName="parTrans" presStyleLbl="sibTrans2D1" presStyleIdx="2" presStyleCnt="12"/>
      <dgm:spPr/>
    </dgm:pt>
    <dgm:pt modelId="{123529D8-D2B3-456A-9D4F-E09A971A8055}" type="pres">
      <dgm:prSet presAssocID="{26A9456D-5BDA-4BF5-8A2B-4979F59AF1DA}" presName="child" presStyleLbl="alignAccFollowNode1" presStyleIdx="2" presStyleCnt="12">
        <dgm:presLayoutVars>
          <dgm:chMax val="0"/>
          <dgm:bulletEnabled val="1"/>
        </dgm:presLayoutVars>
      </dgm:prSet>
      <dgm:spPr/>
    </dgm:pt>
    <dgm:pt modelId="{E3900F11-C8DB-4544-BA35-74E82A59D1F3}" type="pres">
      <dgm:prSet presAssocID="{6EC5031F-568A-4998-BF20-32E173F2D31D}" presName="sibTrans" presStyleLbl="sibTrans2D1" presStyleIdx="3" presStyleCnt="12"/>
      <dgm:spPr/>
    </dgm:pt>
    <dgm:pt modelId="{732BDEE4-059D-4B09-9053-C119320BD7F7}" type="pres">
      <dgm:prSet presAssocID="{6F3D6FBD-CC3F-454F-9630-912CBCD7A49A}" presName="child" presStyleLbl="alignAccFollowNode1" presStyleIdx="3" presStyleCnt="12" custScaleY="162225">
        <dgm:presLayoutVars>
          <dgm:chMax val="0"/>
          <dgm:bulletEnabled val="1"/>
        </dgm:presLayoutVars>
      </dgm:prSet>
      <dgm:spPr/>
    </dgm:pt>
    <dgm:pt modelId="{F27CE9EF-0E8E-40D0-A240-E0E4BD250F9E}" type="pres">
      <dgm:prSet presAssocID="{76CEAC45-045A-4CD5-8106-31C26694B09D}" presName="hSp" presStyleCnt="0"/>
      <dgm:spPr/>
    </dgm:pt>
    <dgm:pt modelId="{6BC2CB29-EC16-4B01-9552-0BF5B60290B8}" type="pres">
      <dgm:prSet presAssocID="{067F911B-26FD-4EEC-9A44-981D59B809B7}" presName="vertFlow" presStyleCnt="0"/>
      <dgm:spPr/>
    </dgm:pt>
    <dgm:pt modelId="{9BF7AE4C-88BD-4563-A5C7-1AB1F92210A9}" type="pres">
      <dgm:prSet presAssocID="{067F911B-26FD-4EEC-9A44-981D59B809B7}" presName="header" presStyleLbl="node1" presStyleIdx="2" presStyleCnt="6"/>
      <dgm:spPr>
        <a:prstGeom prst="roundRect">
          <a:avLst/>
        </a:prstGeom>
      </dgm:spPr>
    </dgm:pt>
    <dgm:pt modelId="{594BE212-C72D-49B3-A6CB-1E0F78A4B2A3}" type="pres">
      <dgm:prSet presAssocID="{53AF1F55-AAD7-416F-A09D-761838566BEA}" presName="parTrans" presStyleLbl="sibTrans2D1" presStyleIdx="4" presStyleCnt="12"/>
      <dgm:spPr/>
    </dgm:pt>
    <dgm:pt modelId="{AE7CFC0A-32BC-4062-8D74-07740BB6EA57}" type="pres">
      <dgm:prSet presAssocID="{7142C27C-6D20-44F8-B8A2-AA6194BCF163}" presName="child" presStyleLbl="alignAccFollowNode1" presStyleIdx="4" presStyleCnt="12">
        <dgm:presLayoutVars>
          <dgm:chMax val="0"/>
          <dgm:bulletEnabled val="1"/>
        </dgm:presLayoutVars>
      </dgm:prSet>
      <dgm:spPr/>
    </dgm:pt>
    <dgm:pt modelId="{31D62A80-0691-452E-8CC6-4139BD7A3899}" type="pres">
      <dgm:prSet presAssocID="{CBF08C67-591F-419E-BED6-2FBB72BC0E29}" presName="sibTrans" presStyleLbl="sibTrans2D1" presStyleIdx="5" presStyleCnt="12"/>
      <dgm:spPr/>
    </dgm:pt>
    <dgm:pt modelId="{EAC14107-4E92-4084-BAD3-621717F8100C}" type="pres">
      <dgm:prSet presAssocID="{BAEC0DA6-6282-4C95-A123-BCE72C7457C4}" presName="child" presStyleLbl="alignAccFollowNode1" presStyleIdx="5" presStyleCnt="12" custScaleY="162225">
        <dgm:presLayoutVars>
          <dgm:chMax val="0"/>
          <dgm:bulletEnabled val="1"/>
        </dgm:presLayoutVars>
      </dgm:prSet>
      <dgm:spPr/>
    </dgm:pt>
    <dgm:pt modelId="{78416095-55C4-45C1-A2B9-FCE5513E929A}" type="pres">
      <dgm:prSet presAssocID="{067F911B-26FD-4EEC-9A44-981D59B809B7}" presName="hSp" presStyleCnt="0"/>
      <dgm:spPr/>
    </dgm:pt>
    <dgm:pt modelId="{536B0806-4CA8-45F0-9A10-C4977A245574}" type="pres">
      <dgm:prSet presAssocID="{6B176F0B-8D1B-4BDB-891D-9AD89725AC28}" presName="vertFlow" presStyleCnt="0"/>
      <dgm:spPr/>
    </dgm:pt>
    <dgm:pt modelId="{5C1569D5-DC2B-4854-AC90-670A31318043}" type="pres">
      <dgm:prSet presAssocID="{6B176F0B-8D1B-4BDB-891D-9AD89725AC28}" presName="header" presStyleLbl="node1" presStyleIdx="3" presStyleCnt="6"/>
      <dgm:spPr>
        <a:prstGeom prst="roundRect">
          <a:avLst/>
        </a:prstGeom>
      </dgm:spPr>
    </dgm:pt>
    <dgm:pt modelId="{F7198481-922E-4FE5-9D69-562F89718A9E}" type="pres">
      <dgm:prSet presAssocID="{E98CEDDA-530B-42F8-BF3F-DE0A8FE9260C}" presName="parTrans" presStyleLbl="sibTrans2D1" presStyleIdx="6" presStyleCnt="12"/>
      <dgm:spPr/>
    </dgm:pt>
    <dgm:pt modelId="{C881C8D0-62D6-44FB-843D-AAE837C0F2AC}" type="pres">
      <dgm:prSet presAssocID="{BFBC0DA6-677D-49DE-8EEA-C570DB1D9DD4}" presName="child" presStyleLbl="alignAccFollowNode1" presStyleIdx="6" presStyleCnt="12">
        <dgm:presLayoutVars>
          <dgm:chMax val="0"/>
          <dgm:bulletEnabled val="1"/>
        </dgm:presLayoutVars>
      </dgm:prSet>
      <dgm:spPr/>
    </dgm:pt>
    <dgm:pt modelId="{FB0F1458-8EB1-4B63-8DCD-17916DB4EA6D}" type="pres">
      <dgm:prSet presAssocID="{07A159D6-D0DD-4E8E-8E82-AB94DB3CB194}" presName="sibTrans" presStyleLbl="sibTrans2D1" presStyleIdx="7" presStyleCnt="12"/>
      <dgm:spPr/>
    </dgm:pt>
    <dgm:pt modelId="{9D8D36E7-388F-4388-B2F7-6C1A7D860001}" type="pres">
      <dgm:prSet presAssocID="{9314F8C2-BD20-4E63-AB72-03632878CE9F}" presName="child" presStyleLbl="alignAccFollowNode1" presStyleIdx="7" presStyleCnt="12" custScaleY="162225">
        <dgm:presLayoutVars>
          <dgm:chMax val="0"/>
          <dgm:bulletEnabled val="1"/>
        </dgm:presLayoutVars>
      </dgm:prSet>
      <dgm:spPr/>
    </dgm:pt>
    <dgm:pt modelId="{FBE6E7DA-6C4D-4E11-9077-272A93A88195}" type="pres">
      <dgm:prSet presAssocID="{6B176F0B-8D1B-4BDB-891D-9AD89725AC28}" presName="hSp" presStyleCnt="0"/>
      <dgm:spPr/>
    </dgm:pt>
    <dgm:pt modelId="{CD6BC451-86B0-4E02-8684-65F90A368AE1}" type="pres">
      <dgm:prSet presAssocID="{67446946-E2EC-40BE-9BBA-2AC02A7E5419}" presName="vertFlow" presStyleCnt="0"/>
      <dgm:spPr/>
    </dgm:pt>
    <dgm:pt modelId="{B9DF10D8-AB12-432D-83CF-DCD404241BDF}" type="pres">
      <dgm:prSet presAssocID="{67446946-E2EC-40BE-9BBA-2AC02A7E5419}" presName="header" presStyleLbl="node1" presStyleIdx="4" presStyleCnt="6"/>
      <dgm:spPr>
        <a:prstGeom prst="roundRect">
          <a:avLst/>
        </a:prstGeom>
      </dgm:spPr>
    </dgm:pt>
    <dgm:pt modelId="{278A25E9-943F-451C-86FD-BE5C3A14D573}" type="pres">
      <dgm:prSet presAssocID="{7A0D069C-465E-4850-887F-23CC0852FF57}" presName="parTrans" presStyleLbl="sibTrans2D1" presStyleIdx="8" presStyleCnt="12"/>
      <dgm:spPr/>
    </dgm:pt>
    <dgm:pt modelId="{4490B7A1-BEAD-4299-9B0E-CDAD021F2FA8}" type="pres">
      <dgm:prSet presAssocID="{1408EBE2-6587-4E60-8CA2-637D81A82ACD}" presName="child" presStyleLbl="alignAccFollowNode1" presStyleIdx="8" presStyleCnt="12">
        <dgm:presLayoutVars>
          <dgm:chMax val="0"/>
          <dgm:bulletEnabled val="1"/>
        </dgm:presLayoutVars>
      </dgm:prSet>
      <dgm:spPr/>
    </dgm:pt>
    <dgm:pt modelId="{AEC4B845-EC24-4458-B52C-D759EAB46B12}" type="pres">
      <dgm:prSet presAssocID="{CAD210D4-0AFA-4272-8A0A-175790BDBC46}" presName="sibTrans" presStyleLbl="sibTrans2D1" presStyleIdx="9" presStyleCnt="12"/>
      <dgm:spPr/>
    </dgm:pt>
    <dgm:pt modelId="{B83E6E6D-524C-4C7A-AE81-6F5271BFA345}" type="pres">
      <dgm:prSet presAssocID="{614AE5A3-E19E-4357-8C03-0CAF1073BFAA}" presName="child" presStyleLbl="alignAccFollowNode1" presStyleIdx="9" presStyleCnt="12" custScaleY="162225">
        <dgm:presLayoutVars>
          <dgm:chMax val="0"/>
          <dgm:bulletEnabled val="1"/>
        </dgm:presLayoutVars>
      </dgm:prSet>
      <dgm:spPr/>
    </dgm:pt>
    <dgm:pt modelId="{95530EA1-DA10-43D2-9870-B4C1056C7F4C}" type="pres">
      <dgm:prSet presAssocID="{67446946-E2EC-40BE-9BBA-2AC02A7E5419}" presName="hSp" presStyleCnt="0"/>
      <dgm:spPr/>
    </dgm:pt>
    <dgm:pt modelId="{31785464-28D5-4871-93E8-CEAA3432195F}" type="pres">
      <dgm:prSet presAssocID="{1A5334F1-9B3A-49EE-87FD-68894300DEBB}" presName="vertFlow" presStyleCnt="0"/>
      <dgm:spPr/>
    </dgm:pt>
    <dgm:pt modelId="{3F67A687-91B9-43DF-9D61-715D62045471}" type="pres">
      <dgm:prSet presAssocID="{1A5334F1-9B3A-49EE-87FD-68894300DEBB}" presName="header" presStyleLbl="node1" presStyleIdx="5" presStyleCnt="6"/>
      <dgm:spPr>
        <a:prstGeom prst="roundRect">
          <a:avLst/>
        </a:prstGeom>
      </dgm:spPr>
    </dgm:pt>
    <dgm:pt modelId="{45C73860-F12C-41AD-8104-9F287BE9C963}" type="pres">
      <dgm:prSet presAssocID="{7DA623AF-3DA0-490A-9A21-35B54D789E14}" presName="parTrans" presStyleLbl="sibTrans2D1" presStyleIdx="10" presStyleCnt="12"/>
      <dgm:spPr/>
    </dgm:pt>
    <dgm:pt modelId="{9A1E69E0-AE5D-4BE5-A8BA-3876E6BAE3CD}" type="pres">
      <dgm:prSet presAssocID="{24BA86A1-0B61-4CAF-809D-F39EA4CF399E}" presName="child" presStyleLbl="alignAccFollowNode1" presStyleIdx="10" presStyleCnt="12">
        <dgm:presLayoutVars>
          <dgm:chMax val="0"/>
          <dgm:bulletEnabled val="1"/>
        </dgm:presLayoutVars>
      </dgm:prSet>
      <dgm:spPr/>
    </dgm:pt>
    <dgm:pt modelId="{A54507C5-E54A-4F6D-AE3F-7CE9CD0996CF}" type="pres">
      <dgm:prSet presAssocID="{43D24D98-1B33-425B-833D-24EFE14C2588}" presName="sibTrans" presStyleLbl="sibTrans2D1" presStyleIdx="11" presStyleCnt="12"/>
      <dgm:spPr/>
    </dgm:pt>
    <dgm:pt modelId="{956C05EE-03D1-4980-AAA9-48A98E67CF1E}" type="pres">
      <dgm:prSet presAssocID="{9382F6CE-F946-4BEB-A42E-A8E9C3BF2737}" presName="child" presStyleLbl="alignAccFollowNode1" presStyleIdx="11" presStyleCnt="12" custScaleY="162225">
        <dgm:presLayoutVars>
          <dgm:chMax val="0"/>
          <dgm:bulletEnabled val="1"/>
        </dgm:presLayoutVars>
      </dgm:prSet>
      <dgm:spPr/>
    </dgm:pt>
  </dgm:ptLst>
  <dgm:cxnLst>
    <dgm:cxn modelId="{8CE25006-ECBC-4CBF-A455-22485CEDCC51}" type="presOf" srcId="{429DE78E-2999-40DA-8F94-71EC97D944A2}" destId="{D1958E16-DED5-452D-8F53-D2B71E190E56}" srcOrd="0" destOrd="0" presId="urn:microsoft.com/office/officeart/2005/8/layout/lProcess1"/>
    <dgm:cxn modelId="{8E1B6D0E-2E51-48B8-85A9-C04260E9B2E4}" type="presOf" srcId="{67446946-E2EC-40BE-9BBA-2AC02A7E5419}" destId="{B9DF10D8-AB12-432D-83CF-DCD404241BDF}" srcOrd="0" destOrd="0" presId="urn:microsoft.com/office/officeart/2005/8/layout/lProcess1"/>
    <dgm:cxn modelId="{C570E30E-A176-4775-97C8-8024B229CC96}" srcId="{76CEAC45-045A-4CD5-8106-31C26694B09D}" destId="{6F3D6FBD-CC3F-454F-9630-912CBCD7A49A}" srcOrd="1" destOrd="0" parTransId="{A7173513-04A9-4A75-884C-CD79CD248971}" sibTransId="{AA86B010-59A6-419A-9FED-3F018090A9EE}"/>
    <dgm:cxn modelId="{BC4ECF12-2666-4C14-9B60-F9461A0959A4}" srcId="{6B176F0B-8D1B-4BDB-891D-9AD89725AC28}" destId="{9314F8C2-BD20-4E63-AB72-03632878CE9F}" srcOrd="1" destOrd="0" parTransId="{78AC13EB-4304-49B2-88B8-4E2A15B0A560}" sibTransId="{08C0BB4C-04E0-467A-AF30-4A5724433C04}"/>
    <dgm:cxn modelId="{9A9BB71A-18B5-4E9D-BC7E-BD3E9F5D04BC}" type="presOf" srcId="{397F7C06-D4F5-4AE5-B3CE-69E13AF0BCF4}" destId="{817E9088-ACDE-4A6F-A59A-934A2E7C74D1}" srcOrd="0" destOrd="0" presId="urn:microsoft.com/office/officeart/2005/8/layout/lProcess1"/>
    <dgm:cxn modelId="{F8B8491F-5D77-4F4B-98EC-282CB4AB2C85}" type="presOf" srcId="{6EC5031F-568A-4998-BF20-32E173F2D31D}" destId="{E3900F11-C8DB-4544-BA35-74E82A59D1F3}" srcOrd="0" destOrd="0" presId="urn:microsoft.com/office/officeart/2005/8/layout/lProcess1"/>
    <dgm:cxn modelId="{EA733A24-28A7-48F8-AF00-9FBED86DBB5D}" srcId="{76CEAC45-045A-4CD5-8106-31C26694B09D}" destId="{26A9456D-5BDA-4BF5-8A2B-4979F59AF1DA}" srcOrd="0" destOrd="0" parTransId="{05478715-A8AA-46D8-BF0C-1E497CFBC94D}" sibTransId="{6EC5031F-568A-4998-BF20-32E173F2D31D}"/>
    <dgm:cxn modelId="{C066BE2A-406D-4CEC-BE43-E3AD6EDF91AB}" type="presOf" srcId="{CBF08C67-591F-419E-BED6-2FBB72BC0E29}" destId="{31D62A80-0691-452E-8CC6-4139BD7A3899}" srcOrd="0" destOrd="0" presId="urn:microsoft.com/office/officeart/2005/8/layout/lProcess1"/>
    <dgm:cxn modelId="{3BC4345F-2CB1-41EC-9DEB-5261BC1EC019}" type="presOf" srcId="{53AF1F55-AAD7-416F-A09D-761838566BEA}" destId="{594BE212-C72D-49B3-A6CB-1E0F78A4B2A3}" srcOrd="0" destOrd="0" presId="urn:microsoft.com/office/officeart/2005/8/layout/lProcess1"/>
    <dgm:cxn modelId="{378EC249-189D-4242-829D-9EF3CB00313F}" type="presOf" srcId="{BAEC0DA6-6282-4C95-A123-BCE72C7457C4}" destId="{EAC14107-4E92-4084-BAD3-621717F8100C}" srcOrd="0" destOrd="0" presId="urn:microsoft.com/office/officeart/2005/8/layout/lProcess1"/>
    <dgm:cxn modelId="{127F4C4F-4A0F-4753-BE3D-EFDAEDC461E5}" type="presOf" srcId="{43D24D98-1B33-425B-833D-24EFE14C2588}" destId="{A54507C5-E54A-4F6D-AE3F-7CE9CD0996CF}" srcOrd="0" destOrd="0" presId="urn:microsoft.com/office/officeart/2005/8/layout/lProcess1"/>
    <dgm:cxn modelId="{46AC766F-ED96-488C-9569-8A8EEDA00861}" srcId="{67446946-E2EC-40BE-9BBA-2AC02A7E5419}" destId="{614AE5A3-E19E-4357-8C03-0CAF1073BFAA}" srcOrd="1" destOrd="0" parTransId="{F8545DC8-6A59-4DED-8E62-95332A312844}" sibTransId="{826BB7DC-FFEB-4D8A-9EC8-287F8F26143E}"/>
    <dgm:cxn modelId="{D8282F77-03D6-4183-A59F-30D96FAFDC15}" srcId="{1A5334F1-9B3A-49EE-87FD-68894300DEBB}" destId="{24BA86A1-0B61-4CAF-809D-F39EA4CF399E}" srcOrd="0" destOrd="0" parTransId="{7DA623AF-3DA0-490A-9A21-35B54D789E14}" sibTransId="{43D24D98-1B33-425B-833D-24EFE14C2588}"/>
    <dgm:cxn modelId="{F15A665A-754B-4783-9277-B4C1CDAFD84C}" type="presOf" srcId="{7DA623AF-3DA0-490A-9A21-35B54D789E14}" destId="{45C73860-F12C-41AD-8104-9F287BE9C963}" srcOrd="0" destOrd="0" presId="urn:microsoft.com/office/officeart/2005/8/layout/lProcess1"/>
    <dgm:cxn modelId="{5EFC997A-9F3E-421F-AC6F-17C75C5826A2}" srcId="{067F911B-26FD-4EEC-9A44-981D59B809B7}" destId="{7142C27C-6D20-44F8-B8A2-AA6194BCF163}" srcOrd="0" destOrd="0" parTransId="{53AF1F55-AAD7-416F-A09D-761838566BEA}" sibTransId="{CBF08C67-591F-419E-BED6-2FBB72BC0E29}"/>
    <dgm:cxn modelId="{C71CB081-35D1-4391-844E-DF557034329B}" type="presOf" srcId="{07A159D6-D0DD-4E8E-8E82-AB94DB3CB194}" destId="{FB0F1458-8EB1-4B63-8DCD-17916DB4EA6D}" srcOrd="0" destOrd="0" presId="urn:microsoft.com/office/officeart/2005/8/layout/lProcess1"/>
    <dgm:cxn modelId="{A42BAF86-AF0C-42A6-B795-8951590729AC}" srcId="{79403FE6-4536-4CB2-AC02-84287019F8CE}" destId="{6B176F0B-8D1B-4BDB-891D-9AD89725AC28}" srcOrd="3" destOrd="0" parTransId="{E62D46DE-06A4-42B1-84E2-D294D26B854D}" sibTransId="{ADC5615A-C0DE-41C6-994B-02D261ED25C5}"/>
    <dgm:cxn modelId="{E870118A-4EA6-4B4D-B97B-29B20642BAD5}" type="presOf" srcId="{24BA86A1-0B61-4CAF-809D-F39EA4CF399E}" destId="{9A1E69E0-AE5D-4BE5-A8BA-3876E6BAE3CD}" srcOrd="0" destOrd="0" presId="urn:microsoft.com/office/officeart/2005/8/layout/lProcess1"/>
    <dgm:cxn modelId="{B7F9E78C-67D1-42E4-86E9-E5393598E8BD}" type="presOf" srcId="{067F911B-26FD-4EEC-9A44-981D59B809B7}" destId="{9BF7AE4C-88BD-4563-A5C7-1AB1F92210A9}" srcOrd="0" destOrd="0" presId="urn:microsoft.com/office/officeart/2005/8/layout/lProcess1"/>
    <dgm:cxn modelId="{348B0F8D-7F47-466D-AF65-88DC28B2CC93}" type="presOf" srcId="{6B176F0B-8D1B-4BDB-891D-9AD89725AC28}" destId="{5C1569D5-DC2B-4854-AC90-670A31318043}" srcOrd="0" destOrd="0" presId="urn:microsoft.com/office/officeart/2005/8/layout/lProcess1"/>
    <dgm:cxn modelId="{C1CD6B92-359A-42D3-8C5D-D1B420AF5927}" type="presOf" srcId="{7142C27C-6D20-44F8-B8A2-AA6194BCF163}" destId="{AE7CFC0A-32BC-4062-8D74-07740BB6EA57}" srcOrd="0" destOrd="0" presId="urn:microsoft.com/office/officeart/2005/8/layout/lProcess1"/>
    <dgm:cxn modelId="{D6416F93-E2D0-43E4-BDCE-F92E739471D5}" type="presOf" srcId="{1408EBE2-6587-4E60-8CA2-637D81A82ACD}" destId="{4490B7A1-BEAD-4299-9B0E-CDAD021F2FA8}" srcOrd="0" destOrd="0" presId="urn:microsoft.com/office/officeart/2005/8/layout/lProcess1"/>
    <dgm:cxn modelId="{92DC0D96-64D6-4FAD-8F86-6E7DB2422A17}" type="presOf" srcId="{E98CEDDA-530B-42F8-BF3F-DE0A8FE9260C}" destId="{F7198481-922E-4FE5-9D69-562F89718A9E}" srcOrd="0" destOrd="0" presId="urn:microsoft.com/office/officeart/2005/8/layout/lProcess1"/>
    <dgm:cxn modelId="{9E417498-C63B-4ABD-8393-9C6132D455A6}" srcId="{067F911B-26FD-4EEC-9A44-981D59B809B7}" destId="{BAEC0DA6-6282-4C95-A123-BCE72C7457C4}" srcOrd="1" destOrd="0" parTransId="{37B8AC4B-D74E-413E-8B32-043AC3317D65}" sibTransId="{9A1CE6E8-B21A-4882-B3F4-B787610603C9}"/>
    <dgm:cxn modelId="{F30939A0-F9D8-4491-9708-0BBC0EC11592}" srcId="{6B176F0B-8D1B-4BDB-891D-9AD89725AC28}" destId="{BFBC0DA6-677D-49DE-8EEA-C570DB1D9DD4}" srcOrd="0" destOrd="0" parTransId="{E98CEDDA-530B-42F8-BF3F-DE0A8FE9260C}" sibTransId="{07A159D6-D0DD-4E8E-8E82-AB94DB3CB194}"/>
    <dgm:cxn modelId="{B43C0CA1-8B75-44AC-9B0A-761C171A3E46}" type="presOf" srcId="{9314F8C2-BD20-4E63-AB72-03632878CE9F}" destId="{9D8D36E7-388F-4388-B2F7-6C1A7D860001}" srcOrd="0" destOrd="0" presId="urn:microsoft.com/office/officeart/2005/8/layout/lProcess1"/>
    <dgm:cxn modelId="{7E78EBAC-650A-4CF7-8AF7-1DCBE5871999}" srcId="{79403FE6-4536-4CB2-AC02-84287019F8CE}" destId="{F64724DB-F782-4E51-A56A-CF32E7ADD67D}" srcOrd="0" destOrd="0" parTransId="{8B6CC935-854E-47DB-8917-D1B117E22D9A}" sibTransId="{4DB6CFFE-C1E3-4764-9E21-39059A196D09}"/>
    <dgm:cxn modelId="{FD8008B0-49AE-4739-B6B1-28F62304CEA8}" type="presOf" srcId="{AE82E903-BD8F-45F0-B1B9-74D3A0EC34F0}" destId="{FE72DC78-8CF7-4E51-B953-35E0CA1895A3}" srcOrd="0" destOrd="0" presId="urn:microsoft.com/office/officeart/2005/8/layout/lProcess1"/>
    <dgm:cxn modelId="{C6DBDEB4-3352-4E39-AD82-5C7C5B3844D1}" type="presOf" srcId="{614AE5A3-E19E-4357-8C03-0CAF1073BFAA}" destId="{B83E6E6D-524C-4C7A-AE81-6F5271BFA345}" srcOrd="0" destOrd="0" presId="urn:microsoft.com/office/officeart/2005/8/layout/lProcess1"/>
    <dgm:cxn modelId="{9FDB40B7-60AB-42EF-8F39-D932C0931EBC}" srcId="{79403FE6-4536-4CB2-AC02-84287019F8CE}" destId="{67446946-E2EC-40BE-9BBA-2AC02A7E5419}" srcOrd="4" destOrd="0" parTransId="{DD3F1D0D-0C60-495C-B0AB-1B2C1E4B5334}" sibTransId="{6E5D0973-031C-49C5-B069-C279261179AA}"/>
    <dgm:cxn modelId="{316A28BD-F0CF-4E33-A964-059891CEB933}" type="presOf" srcId="{26A9456D-5BDA-4BF5-8A2B-4979F59AF1DA}" destId="{123529D8-D2B3-456A-9D4F-E09A971A8055}" srcOrd="0" destOrd="0" presId="urn:microsoft.com/office/officeart/2005/8/layout/lProcess1"/>
    <dgm:cxn modelId="{0EE449BD-6753-4668-B554-B7594BDC9D89}" type="presOf" srcId="{7A0D069C-465E-4850-887F-23CC0852FF57}" destId="{278A25E9-943F-451C-86FD-BE5C3A14D573}" srcOrd="0" destOrd="0" presId="urn:microsoft.com/office/officeart/2005/8/layout/lProcess1"/>
    <dgm:cxn modelId="{E25D67C0-0670-4E66-93F3-15C2855179B6}" srcId="{79403FE6-4536-4CB2-AC02-84287019F8CE}" destId="{76CEAC45-045A-4CD5-8106-31C26694B09D}" srcOrd="1" destOrd="0" parTransId="{79109391-BA79-4A8B-BC2D-DA83694A3C9D}" sibTransId="{D90B383F-341E-4E8B-BB85-981E65256081}"/>
    <dgm:cxn modelId="{8DABDDC2-382E-4B76-9B53-D84A514B2E83}" type="presOf" srcId="{6F3D6FBD-CC3F-454F-9630-912CBCD7A49A}" destId="{732BDEE4-059D-4B09-9053-C119320BD7F7}" srcOrd="0" destOrd="0" presId="urn:microsoft.com/office/officeart/2005/8/layout/lProcess1"/>
    <dgm:cxn modelId="{CF5337C3-78F4-48EF-8A48-2DFE779495B0}" srcId="{F64724DB-F782-4E51-A56A-CF32E7ADD67D}" destId="{AE82E903-BD8F-45F0-B1B9-74D3A0EC34F0}" srcOrd="0" destOrd="0" parTransId="{429DE78E-2999-40DA-8F94-71EC97D944A2}" sibTransId="{397F7C06-D4F5-4AE5-B3CE-69E13AF0BCF4}"/>
    <dgm:cxn modelId="{7FF069C6-9D9F-44F6-B415-175FA649F5C8}" type="presOf" srcId="{A59FDDD9-162A-4C6C-BC78-3D15E15178C0}" destId="{38D3CE37-B81D-4745-96B3-49D4E31A93D6}" srcOrd="0" destOrd="0" presId="urn:microsoft.com/office/officeart/2005/8/layout/lProcess1"/>
    <dgm:cxn modelId="{572D55D2-1FF7-4707-9981-37AFE27E74DB}" type="presOf" srcId="{CAD210D4-0AFA-4272-8A0A-175790BDBC46}" destId="{AEC4B845-EC24-4458-B52C-D759EAB46B12}" srcOrd="0" destOrd="0" presId="urn:microsoft.com/office/officeart/2005/8/layout/lProcess1"/>
    <dgm:cxn modelId="{D4396DDA-2B41-4089-8572-0FC847BAB5C6}" srcId="{79403FE6-4536-4CB2-AC02-84287019F8CE}" destId="{067F911B-26FD-4EEC-9A44-981D59B809B7}" srcOrd="2" destOrd="0" parTransId="{CDBFA698-43CC-420E-9C4E-C685DF088ABC}" sibTransId="{F549DE91-BABA-4E75-9A2B-05CF1B812990}"/>
    <dgm:cxn modelId="{B5C538E0-E429-4EEC-B438-B2D76E61B100}" srcId="{F64724DB-F782-4E51-A56A-CF32E7ADD67D}" destId="{A59FDDD9-162A-4C6C-BC78-3D15E15178C0}" srcOrd="1" destOrd="0" parTransId="{00B0C4C6-7FAC-4348-9D92-94F0BEA29468}" sibTransId="{47B2117E-670D-404A-AED6-104E474C3DC8}"/>
    <dgm:cxn modelId="{4B8ECBE0-C257-4F4C-A48C-205F50BD5C8E}" type="presOf" srcId="{F64724DB-F782-4E51-A56A-CF32E7ADD67D}" destId="{817B4C38-ADB1-4E90-B164-5C56E7E12474}" srcOrd="0" destOrd="0" presId="urn:microsoft.com/office/officeart/2005/8/layout/lProcess1"/>
    <dgm:cxn modelId="{C63F93E4-EB76-4A4E-9818-3E951DB4D330}" srcId="{1A5334F1-9B3A-49EE-87FD-68894300DEBB}" destId="{9382F6CE-F946-4BEB-A42E-A8E9C3BF2737}" srcOrd="1" destOrd="0" parTransId="{CCC42639-F320-4306-8F4C-631D8A324B0F}" sibTransId="{39149CC8-6181-49FB-BD7A-3AF0F56F000F}"/>
    <dgm:cxn modelId="{56A165E7-7FE1-446D-A0F1-2E70E023F8DF}" type="presOf" srcId="{1A5334F1-9B3A-49EE-87FD-68894300DEBB}" destId="{3F67A687-91B9-43DF-9D61-715D62045471}" srcOrd="0" destOrd="0" presId="urn:microsoft.com/office/officeart/2005/8/layout/lProcess1"/>
    <dgm:cxn modelId="{C56F4DE9-1E94-4DB2-8234-3F2452695FB1}" type="presOf" srcId="{05478715-A8AA-46D8-BF0C-1E497CFBC94D}" destId="{1914024F-4B1C-4946-8725-C29C730CE884}" srcOrd="0" destOrd="0" presId="urn:microsoft.com/office/officeart/2005/8/layout/lProcess1"/>
    <dgm:cxn modelId="{74B9B1EF-8B36-4FAD-A9A0-2E37382356C5}" type="presOf" srcId="{76CEAC45-045A-4CD5-8106-31C26694B09D}" destId="{94223AF2-79E3-4B61-89F4-AE15BC93D514}" srcOrd="0" destOrd="0" presId="urn:microsoft.com/office/officeart/2005/8/layout/lProcess1"/>
    <dgm:cxn modelId="{2D8149F0-D263-4232-BB6A-D3E3132CE3ED}" type="presOf" srcId="{BFBC0DA6-677D-49DE-8EEA-C570DB1D9DD4}" destId="{C881C8D0-62D6-44FB-843D-AAE837C0F2AC}" srcOrd="0" destOrd="0" presId="urn:microsoft.com/office/officeart/2005/8/layout/lProcess1"/>
    <dgm:cxn modelId="{399C93F1-EB4C-4741-974D-AFDF1278FBF5}" srcId="{79403FE6-4536-4CB2-AC02-84287019F8CE}" destId="{1A5334F1-9B3A-49EE-87FD-68894300DEBB}" srcOrd="5" destOrd="0" parTransId="{1D65806D-0893-4203-8A8F-42B798B14665}" sibTransId="{95FE1838-6ABE-4AB5-8E1B-EAF5E21EDF16}"/>
    <dgm:cxn modelId="{4AA183F8-0AB0-4C42-8524-1A443032FA2B}" type="presOf" srcId="{9382F6CE-F946-4BEB-A42E-A8E9C3BF2737}" destId="{956C05EE-03D1-4980-AAA9-48A98E67CF1E}" srcOrd="0" destOrd="0" presId="urn:microsoft.com/office/officeart/2005/8/layout/lProcess1"/>
    <dgm:cxn modelId="{0064E4FA-DC33-45F9-A104-C796D795DC83}" srcId="{67446946-E2EC-40BE-9BBA-2AC02A7E5419}" destId="{1408EBE2-6587-4E60-8CA2-637D81A82ACD}" srcOrd="0" destOrd="0" parTransId="{7A0D069C-465E-4850-887F-23CC0852FF57}" sibTransId="{CAD210D4-0AFA-4272-8A0A-175790BDBC46}"/>
    <dgm:cxn modelId="{07CBF9FD-6272-4DED-BF98-64094FFC40A1}" type="presOf" srcId="{79403FE6-4536-4CB2-AC02-84287019F8CE}" destId="{290ACD51-BCBA-4DDF-94BA-2C29CE677F6A}" srcOrd="0" destOrd="0" presId="urn:microsoft.com/office/officeart/2005/8/layout/lProcess1"/>
    <dgm:cxn modelId="{EBC76FF7-06C7-464E-BFBB-B0D11E619AFA}" type="presParOf" srcId="{290ACD51-BCBA-4DDF-94BA-2C29CE677F6A}" destId="{54B25D23-D3C7-470C-8650-2B85DC10F205}" srcOrd="0" destOrd="0" presId="urn:microsoft.com/office/officeart/2005/8/layout/lProcess1"/>
    <dgm:cxn modelId="{A0318E50-9E27-4A1A-A4A5-6C7E09192626}" type="presParOf" srcId="{54B25D23-D3C7-470C-8650-2B85DC10F205}" destId="{817B4C38-ADB1-4E90-B164-5C56E7E12474}" srcOrd="0" destOrd="0" presId="urn:microsoft.com/office/officeart/2005/8/layout/lProcess1"/>
    <dgm:cxn modelId="{CE003B0E-271E-41CA-AF41-A7B103E90EB6}" type="presParOf" srcId="{54B25D23-D3C7-470C-8650-2B85DC10F205}" destId="{D1958E16-DED5-452D-8F53-D2B71E190E56}" srcOrd="1" destOrd="0" presId="urn:microsoft.com/office/officeart/2005/8/layout/lProcess1"/>
    <dgm:cxn modelId="{D78D8A60-47EA-458A-A562-8ACC429D4DC2}" type="presParOf" srcId="{54B25D23-D3C7-470C-8650-2B85DC10F205}" destId="{FE72DC78-8CF7-4E51-B953-35E0CA1895A3}" srcOrd="2" destOrd="0" presId="urn:microsoft.com/office/officeart/2005/8/layout/lProcess1"/>
    <dgm:cxn modelId="{6FE5649F-8686-4087-8E41-4C33CD25BE55}" type="presParOf" srcId="{54B25D23-D3C7-470C-8650-2B85DC10F205}" destId="{817E9088-ACDE-4A6F-A59A-934A2E7C74D1}" srcOrd="3" destOrd="0" presId="urn:microsoft.com/office/officeart/2005/8/layout/lProcess1"/>
    <dgm:cxn modelId="{0EAB8A66-116D-4564-9069-AB7B4F20CBDD}" type="presParOf" srcId="{54B25D23-D3C7-470C-8650-2B85DC10F205}" destId="{38D3CE37-B81D-4745-96B3-49D4E31A93D6}" srcOrd="4" destOrd="0" presId="urn:microsoft.com/office/officeart/2005/8/layout/lProcess1"/>
    <dgm:cxn modelId="{05D50562-977A-4E11-90BF-0DE579B91730}" type="presParOf" srcId="{290ACD51-BCBA-4DDF-94BA-2C29CE677F6A}" destId="{E1381F71-B8A8-4A4C-8F5D-3A055361861C}" srcOrd="1" destOrd="0" presId="urn:microsoft.com/office/officeart/2005/8/layout/lProcess1"/>
    <dgm:cxn modelId="{7098676A-6F88-4E06-A6CB-52FE92286ED7}" type="presParOf" srcId="{290ACD51-BCBA-4DDF-94BA-2C29CE677F6A}" destId="{C95A25A6-76FA-4950-91C5-579AEDC51FB2}" srcOrd="2" destOrd="0" presId="urn:microsoft.com/office/officeart/2005/8/layout/lProcess1"/>
    <dgm:cxn modelId="{E4661BA0-6FAA-4A96-A377-80E3F5171F00}" type="presParOf" srcId="{C95A25A6-76FA-4950-91C5-579AEDC51FB2}" destId="{94223AF2-79E3-4B61-89F4-AE15BC93D514}" srcOrd="0" destOrd="0" presId="urn:microsoft.com/office/officeart/2005/8/layout/lProcess1"/>
    <dgm:cxn modelId="{305DBB84-07F9-4231-8B3B-AC9B9BCE94E4}" type="presParOf" srcId="{C95A25A6-76FA-4950-91C5-579AEDC51FB2}" destId="{1914024F-4B1C-4946-8725-C29C730CE884}" srcOrd="1" destOrd="0" presId="urn:microsoft.com/office/officeart/2005/8/layout/lProcess1"/>
    <dgm:cxn modelId="{658A41BE-AE37-432D-88B2-4B5240CF3D5B}" type="presParOf" srcId="{C95A25A6-76FA-4950-91C5-579AEDC51FB2}" destId="{123529D8-D2B3-456A-9D4F-E09A971A8055}" srcOrd="2" destOrd="0" presId="urn:microsoft.com/office/officeart/2005/8/layout/lProcess1"/>
    <dgm:cxn modelId="{187847B9-BFCA-4D04-97D8-636796E0BEFE}" type="presParOf" srcId="{C95A25A6-76FA-4950-91C5-579AEDC51FB2}" destId="{E3900F11-C8DB-4544-BA35-74E82A59D1F3}" srcOrd="3" destOrd="0" presId="urn:microsoft.com/office/officeart/2005/8/layout/lProcess1"/>
    <dgm:cxn modelId="{F8237548-1829-4DC0-8DE5-45A8B5FC2620}" type="presParOf" srcId="{C95A25A6-76FA-4950-91C5-579AEDC51FB2}" destId="{732BDEE4-059D-4B09-9053-C119320BD7F7}" srcOrd="4" destOrd="0" presId="urn:microsoft.com/office/officeart/2005/8/layout/lProcess1"/>
    <dgm:cxn modelId="{C5AB7BC9-EC99-4B69-809C-8AD3C4D3A70C}" type="presParOf" srcId="{290ACD51-BCBA-4DDF-94BA-2C29CE677F6A}" destId="{F27CE9EF-0E8E-40D0-A240-E0E4BD250F9E}" srcOrd="3" destOrd="0" presId="urn:microsoft.com/office/officeart/2005/8/layout/lProcess1"/>
    <dgm:cxn modelId="{135511AF-47B1-4690-8D72-0BF0371DE132}" type="presParOf" srcId="{290ACD51-BCBA-4DDF-94BA-2C29CE677F6A}" destId="{6BC2CB29-EC16-4B01-9552-0BF5B60290B8}" srcOrd="4" destOrd="0" presId="urn:microsoft.com/office/officeart/2005/8/layout/lProcess1"/>
    <dgm:cxn modelId="{F16A8614-4A32-4C69-BE08-A26453743D27}" type="presParOf" srcId="{6BC2CB29-EC16-4B01-9552-0BF5B60290B8}" destId="{9BF7AE4C-88BD-4563-A5C7-1AB1F92210A9}" srcOrd="0" destOrd="0" presId="urn:microsoft.com/office/officeart/2005/8/layout/lProcess1"/>
    <dgm:cxn modelId="{64D7CE93-B66B-4429-8E23-741D8C9DD945}" type="presParOf" srcId="{6BC2CB29-EC16-4B01-9552-0BF5B60290B8}" destId="{594BE212-C72D-49B3-A6CB-1E0F78A4B2A3}" srcOrd="1" destOrd="0" presId="urn:microsoft.com/office/officeart/2005/8/layout/lProcess1"/>
    <dgm:cxn modelId="{FDC48707-788F-47A0-9E4E-D63B44D01BE6}" type="presParOf" srcId="{6BC2CB29-EC16-4B01-9552-0BF5B60290B8}" destId="{AE7CFC0A-32BC-4062-8D74-07740BB6EA57}" srcOrd="2" destOrd="0" presId="urn:microsoft.com/office/officeart/2005/8/layout/lProcess1"/>
    <dgm:cxn modelId="{52058617-AFE6-46FF-895E-EA395C4804CD}" type="presParOf" srcId="{6BC2CB29-EC16-4B01-9552-0BF5B60290B8}" destId="{31D62A80-0691-452E-8CC6-4139BD7A3899}" srcOrd="3" destOrd="0" presId="urn:microsoft.com/office/officeart/2005/8/layout/lProcess1"/>
    <dgm:cxn modelId="{580EFC1C-A594-4D6E-9A1E-3B4B7EA58D9A}" type="presParOf" srcId="{6BC2CB29-EC16-4B01-9552-0BF5B60290B8}" destId="{EAC14107-4E92-4084-BAD3-621717F8100C}" srcOrd="4" destOrd="0" presId="urn:microsoft.com/office/officeart/2005/8/layout/lProcess1"/>
    <dgm:cxn modelId="{2A5102C6-1987-4EA5-B6E2-00BE6B308BDD}" type="presParOf" srcId="{290ACD51-BCBA-4DDF-94BA-2C29CE677F6A}" destId="{78416095-55C4-45C1-A2B9-FCE5513E929A}" srcOrd="5" destOrd="0" presId="urn:microsoft.com/office/officeart/2005/8/layout/lProcess1"/>
    <dgm:cxn modelId="{BFE86872-EA97-401C-881B-8F6C831C79C7}" type="presParOf" srcId="{290ACD51-BCBA-4DDF-94BA-2C29CE677F6A}" destId="{536B0806-4CA8-45F0-9A10-C4977A245574}" srcOrd="6" destOrd="0" presId="urn:microsoft.com/office/officeart/2005/8/layout/lProcess1"/>
    <dgm:cxn modelId="{86FBB042-D6A3-450F-87BA-658AFF52067A}" type="presParOf" srcId="{536B0806-4CA8-45F0-9A10-C4977A245574}" destId="{5C1569D5-DC2B-4854-AC90-670A31318043}" srcOrd="0" destOrd="0" presId="urn:microsoft.com/office/officeart/2005/8/layout/lProcess1"/>
    <dgm:cxn modelId="{166B605F-127D-4E29-94BA-6CE47863BC18}" type="presParOf" srcId="{536B0806-4CA8-45F0-9A10-C4977A245574}" destId="{F7198481-922E-4FE5-9D69-562F89718A9E}" srcOrd="1" destOrd="0" presId="urn:microsoft.com/office/officeart/2005/8/layout/lProcess1"/>
    <dgm:cxn modelId="{2011CF3B-F6AD-45D6-806C-492FA1E38B35}" type="presParOf" srcId="{536B0806-4CA8-45F0-9A10-C4977A245574}" destId="{C881C8D0-62D6-44FB-843D-AAE837C0F2AC}" srcOrd="2" destOrd="0" presId="urn:microsoft.com/office/officeart/2005/8/layout/lProcess1"/>
    <dgm:cxn modelId="{68AF3C6D-5FCF-424F-8FEC-AFF7D039BD83}" type="presParOf" srcId="{536B0806-4CA8-45F0-9A10-C4977A245574}" destId="{FB0F1458-8EB1-4B63-8DCD-17916DB4EA6D}" srcOrd="3" destOrd="0" presId="urn:microsoft.com/office/officeart/2005/8/layout/lProcess1"/>
    <dgm:cxn modelId="{47367626-1CB4-4CB7-AB4B-4B9B493ABE4A}" type="presParOf" srcId="{536B0806-4CA8-45F0-9A10-C4977A245574}" destId="{9D8D36E7-388F-4388-B2F7-6C1A7D860001}" srcOrd="4" destOrd="0" presId="urn:microsoft.com/office/officeart/2005/8/layout/lProcess1"/>
    <dgm:cxn modelId="{2D97B00B-20E8-45D4-A03E-1B954F15B17B}" type="presParOf" srcId="{290ACD51-BCBA-4DDF-94BA-2C29CE677F6A}" destId="{FBE6E7DA-6C4D-4E11-9077-272A93A88195}" srcOrd="7" destOrd="0" presId="urn:microsoft.com/office/officeart/2005/8/layout/lProcess1"/>
    <dgm:cxn modelId="{89A8830C-73A7-48CA-98F1-91312DCB3546}" type="presParOf" srcId="{290ACD51-BCBA-4DDF-94BA-2C29CE677F6A}" destId="{CD6BC451-86B0-4E02-8684-65F90A368AE1}" srcOrd="8" destOrd="0" presId="urn:microsoft.com/office/officeart/2005/8/layout/lProcess1"/>
    <dgm:cxn modelId="{9353EE9E-5212-4969-A794-8E3D481BB541}" type="presParOf" srcId="{CD6BC451-86B0-4E02-8684-65F90A368AE1}" destId="{B9DF10D8-AB12-432D-83CF-DCD404241BDF}" srcOrd="0" destOrd="0" presId="urn:microsoft.com/office/officeart/2005/8/layout/lProcess1"/>
    <dgm:cxn modelId="{D76C5B8D-0745-4FC5-993A-2F5687575A06}" type="presParOf" srcId="{CD6BC451-86B0-4E02-8684-65F90A368AE1}" destId="{278A25E9-943F-451C-86FD-BE5C3A14D573}" srcOrd="1" destOrd="0" presId="urn:microsoft.com/office/officeart/2005/8/layout/lProcess1"/>
    <dgm:cxn modelId="{0FDBBDB8-FA8E-4543-8FF2-3E4121DBC364}" type="presParOf" srcId="{CD6BC451-86B0-4E02-8684-65F90A368AE1}" destId="{4490B7A1-BEAD-4299-9B0E-CDAD021F2FA8}" srcOrd="2" destOrd="0" presId="urn:microsoft.com/office/officeart/2005/8/layout/lProcess1"/>
    <dgm:cxn modelId="{C31911FC-804E-49CC-8F3D-DCE4C5D7398F}" type="presParOf" srcId="{CD6BC451-86B0-4E02-8684-65F90A368AE1}" destId="{AEC4B845-EC24-4458-B52C-D759EAB46B12}" srcOrd="3" destOrd="0" presId="urn:microsoft.com/office/officeart/2005/8/layout/lProcess1"/>
    <dgm:cxn modelId="{87BA7C4F-ED56-486D-9366-44232086E8E2}" type="presParOf" srcId="{CD6BC451-86B0-4E02-8684-65F90A368AE1}" destId="{B83E6E6D-524C-4C7A-AE81-6F5271BFA345}" srcOrd="4" destOrd="0" presId="urn:microsoft.com/office/officeart/2005/8/layout/lProcess1"/>
    <dgm:cxn modelId="{7388365E-26AA-4E19-B6B6-AC3D52800EB5}" type="presParOf" srcId="{290ACD51-BCBA-4DDF-94BA-2C29CE677F6A}" destId="{95530EA1-DA10-43D2-9870-B4C1056C7F4C}" srcOrd="9" destOrd="0" presId="urn:microsoft.com/office/officeart/2005/8/layout/lProcess1"/>
    <dgm:cxn modelId="{51A9D3DF-DBBE-49A6-AF50-81367591D5A4}" type="presParOf" srcId="{290ACD51-BCBA-4DDF-94BA-2C29CE677F6A}" destId="{31785464-28D5-4871-93E8-CEAA3432195F}" srcOrd="10" destOrd="0" presId="urn:microsoft.com/office/officeart/2005/8/layout/lProcess1"/>
    <dgm:cxn modelId="{009B2C7B-F9D4-44B8-8695-D0F877EE2075}" type="presParOf" srcId="{31785464-28D5-4871-93E8-CEAA3432195F}" destId="{3F67A687-91B9-43DF-9D61-715D62045471}" srcOrd="0" destOrd="0" presId="urn:microsoft.com/office/officeart/2005/8/layout/lProcess1"/>
    <dgm:cxn modelId="{7708319D-AECB-4C6E-930A-454360BF5EEC}" type="presParOf" srcId="{31785464-28D5-4871-93E8-CEAA3432195F}" destId="{45C73860-F12C-41AD-8104-9F287BE9C963}" srcOrd="1" destOrd="0" presId="urn:microsoft.com/office/officeart/2005/8/layout/lProcess1"/>
    <dgm:cxn modelId="{2D5089DC-B2C8-459C-9ACB-05617E27844F}" type="presParOf" srcId="{31785464-28D5-4871-93E8-CEAA3432195F}" destId="{9A1E69E0-AE5D-4BE5-A8BA-3876E6BAE3CD}" srcOrd="2" destOrd="0" presId="urn:microsoft.com/office/officeart/2005/8/layout/lProcess1"/>
    <dgm:cxn modelId="{3340A415-090F-41EE-9DD9-679E1A8937E8}" type="presParOf" srcId="{31785464-28D5-4871-93E8-CEAA3432195F}" destId="{A54507C5-E54A-4F6D-AE3F-7CE9CD0996CF}" srcOrd="3" destOrd="0" presId="urn:microsoft.com/office/officeart/2005/8/layout/lProcess1"/>
    <dgm:cxn modelId="{751DC8EC-BC1E-402B-93C8-087D36A4A27D}" type="presParOf" srcId="{31785464-28D5-4871-93E8-CEAA3432195F}" destId="{956C05EE-03D1-4980-AAA9-48A98E67CF1E}" srcOrd="4" destOrd="0" presId="urn:microsoft.com/office/officeart/2005/8/layout/l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7B4C38-ADB1-4E90-B164-5C56E7E12474}">
      <dsp:nvSpPr>
        <dsp:cNvPr id="0" name=""/>
        <dsp:cNvSpPr/>
      </dsp:nvSpPr>
      <dsp:spPr>
        <a:xfrm>
          <a:off x="4105" y="1334513"/>
          <a:ext cx="1613924" cy="40348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200" kern="1200" dirty="0"/>
            <a:t>Phase 1</a:t>
          </a:r>
        </a:p>
      </dsp:txBody>
      <dsp:txXfrm>
        <a:off x="23801" y="1354209"/>
        <a:ext cx="1574532" cy="364089"/>
      </dsp:txXfrm>
    </dsp:sp>
    <dsp:sp modelId="{D1958E16-DED5-452D-8F53-D2B71E190E56}">
      <dsp:nvSpPr>
        <dsp:cNvPr id="0" name=""/>
        <dsp:cNvSpPr/>
      </dsp:nvSpPr>
      <dsp:spPr>
        <a:xfrm rot="5400000">
          <a:off x="775763" y="1773299"/>
          <a:ext cx="70609" cy="70609"/>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E72DC78-8CF7-4E51-B953-35E0CA1895A3}">
      <dsp:nvSpPr>
        <dsp:cNvPr id="0" name=""/>
        <dsp:cNvSpPr/>
      </dsp:nvSpPr>
      <dsp:spPr>
        <a:xfrm>
          <a:off x="4105" y="1879213"/>
          <a:ext cx="1613924" cy="403481"/>
        </a:xfrm>
        <a:prstGeom prst="roundRect">
          <a:avLst>
            <a:gd name="adj" fmla="val 10000"/>
          </a:avLst>
        </a:prstGeom>
        <a:solidFill>
          <a:schemeClr val="accent1">
            <a:lumMod val="60000"/>
            <a:lumOff val="40000"/>
            <a:alpha val="90000"/>
          </a:schemeClr>
        </a:solidFill>
        <a:ln w="12700" cap="flat" cmpd="sng" algn="ctr">
          <a:solidFill>
            <a:schemeClr val="accent1">
              <a:lumMod val="60000"/>
              <a:lumOff val="40000"/>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00000"/>
              </a:solidFill>
            </a:rPr>
            <a:t>ADAC Program Year 5</a:t>
          </a:r>
        </a:p>
      </dsp:txBody>
      <dsp:txXfrm>
        <a:off x="15923" y="1891031"/>
        <a:ext cx="1590288" cy="379845"/>
      </dsp:txXfrm>
    </dsp:sp>
    <dsp:sp modelId="{817E9088-ACDE-4A6F-A59A-934A2E7C74D1}">
      <dsp:nvSpPr>
        <dsp:cNvPr id="0" name=""/>
        <dsp:cNvSpPr/>
      </dsp:nvSpPr>
      <dsp:spPr>
        <a:xfrm rot="5400000">
          <a:off x="775763" y="2317999"/>
          <a:ext cx="70609" cy="70609"/>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8D3CE37-B81D-4745-96B3-49D4E31A93D6}">
      <dsp:nvSpPr>
        <dsp:cNvPr id="0" name=""/>
        <dsp:cNvSpPr/>
      </dsp:nvSpPr>
      <dsp:spPr>
        <a:xfrm>
          <a:off x="4105" y="2423912"/>
          <a:ext cx="1613924" cy="654547"/>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00000"/>
              </a:solidFill>
            </a:rPr>
            <a:t>Formation of Core Team</a:t>
          </a:r>
        </a:p>
      </dsp:txBody>
      <dsp:txXfrm>
        <a:off x="23276" y="2443083"/>
        <a:ext cx="1575582" cy="616205"/>
      </dsp:txXfrm>
    </dsp:sp>
    <dsp:sp modelId="{94223AF2-79E3-4B61-89F4-AE15BC93D514}">
      <dsp:nvSpPr>
        <dsp:cNvPr id="0" name=""/>
        <dsp:cNvSpPr/>
      </dsp:nvSpPr>
      <dsp:spPr>
        <a:xfrm>
          <a:off x="1843979" y="1334513"/>
          <a:ext cx="1613924" cy="40348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200" kern="1200" dirty="0"/>
            <a:t>Phase 2</a:t>
          </a:r>
        </a:p>
      </dsp:txBody>
      <dsp:txXfrm>
        <a:off x="1863675" y="1354209"/>
        <a:ext cx="1574532" cy="364089"/>
      </dsp:txXfrm>
    </dsp:sp>
    <dsp:sp modelId="{1914024F-4B1C-4946-8725-C29C730CE884}">
      <dsp:nvSpPr>
        <dsp:cNvPr id="0" name=""/>
        <dsp:cNvSpPr/>
      </dsp:nvSpPr>
      <dsp:spPr>
        <a:xfrm rot="5400000">
          <a:off x="2615637" y="1773299"/>
          <a:ext cx="70609" cy="70609"/>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23529D8-D2B3-456A-9D4F-E09A971A8055}">
      <dsp:nvSpPr>
        <dsp:cNvPr id="0" name=""/>
        <dsp:cNvSpPr/>
      </dsp:nvSpPr>
      <dsp:spPr>
        <a:xfrm>
          <a:off x="1843979" y="1879213"/>
          <a:ext cx="1613924" cy="403481"/>
        </a:xfrm>
        <a:prstGeom prst="roundRect">
          <a:avLst>
            <a:gd name="adj" fmla="val 10000"/>
          </a:avLst>
        </a:prstGeom>
        <a:solidFill>
          <a:schemeClr val="accent1">
            <a:lumMod val="60000"/>
            <a:lumOff val="40000"/>
            <a:alpha val="90000"/>
          </a:schemeClr>
        </a:solidFill>
        <a:ln w="12700" cap="flat" cmpd="sng" algn="ctr">
          <a:solidFill>
            <a:schemeClr val="accent1">
              <a:lumMod val="60000"/>
              <a:lumOff val="40000"/>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00000"/>
              </a:solidFill>
            </a:rPr>
            <a:t>ADAC Program Year 5</a:t>
          </a:r>
        </a:p>
      </dsp:txBody>
      <dsp:txXfrm>
        <a:off x="1855797" y="1891031"/>
        <a:ext cx="1590288" cy="379845"/>
      </dsp:txXfrm>
    </dsp:sp>
    <dsp:sp modelId="{E3900F11-C8DB-4544-BA35-74E82A59D1F3}">
      <dsp:nvSpPr>
        <dsp:cNvPr id="0" name=""/>
        <dsp:cNvSpPr/>
      </dsp:nvSpPr>
      <dsp:spPr>
        <a:xfrm rot="5400000">
          <a:off x="2615637" y="2317999"/>
          <a:ext cx="70609" cy="70609"/>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32BDEE4-059D-4B09-9053-C119320BD7F7}">
      <dsp:nvSpPr>
        <dsp:cNvPr id="0" name=""/>
        <dsp:cNvSpPr/>
      </dsp:nvSpPr>
      <dsp:spPr>
        <a:xfrm>
          <a:off x="1843979" y="2423912"/>
          <a:ext cx="1613924" cy="654547"/>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00000"/>
              </a:solidFill>
            </a:rPr>
            <a:t>Define Needs/Questions Addressed by Response Models</a:t>
          </a:r>
        </a:p>
      </dsp:txBody>
      <dsp:txXfrm>
        <a:off x="1863150" y="2443083"/>
        <a:ext cx="1575582" cy="616205"/>
      </dsp:txXfrm>
    </dsp:sp>
    <dsp:sp modelId="{9BF7AE4C-88BD-4563-A5C7-1AB1F92210A9}">
      <dsp:nvSpPr>
        <dsp:cNvPr id="0" name=""/>
        <dsp:cNvSpPr/>
      </dsp:nvSpPr>
      <dsp:spPr>
        <a:xfrm>
          <a:off x="3683853" y="1334513"/>
          <a:ext cx="1613924" cy="40348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200" kern="1200" dirty="0"/>
            <a:t>Phase 3</a:t>
          </a:r>
        </a:p>
      </dsp:txBody>
      <dsp:txXfrm>
        <a:off x="3703549" y="1354209"/>
        <a:ext cx="1574532" cy="364089"/>
      </dsp:txXfrm>
    </dsp:sp>
    <dsp:sp modelId="{594BE212-C72D-49B3-A6CB-1E0F78A4B2A3}">
      <dsp:nvSpPr>
        <dsp:cNvPr id="0" name=""/>
        <dsp:cNvSpPr/>
      </dsp:nvSpPr>
      <dsp:spPr>
        <a:xfrm rot="5400000">
          <a:off x="4455511" y="1773299"/>
          <a:ext cx="70609" cy="70609"/>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E7CFC0A-32BC-4062-8D74-07740BB6EA57}">
      <dsp:nvSpPr>
        <dsp:cNvPr id="0" name=""/>
        <dsp:cNvSpPr/>
      </dsp:nvSpPr>
      <dsp:spPr>
        <a:xfrm>
          <a:off x="3683853" y="1879213"/>
          <a:ext cx="1613924" cy="403481"/>
        </a:xfrm>
        <a:prstGeom prst="roundRect">
          <a:avLst>
            <a:gd name="adj" fmla="val 10000"/>
          </a:avLst>
        </a:prstGeom>
        <a:solidFill>
          <a:schemeClr val="accent1">
            <a:lumMod val="60000"/>
            <a:lumOff val="40000"/>
            <a:alpha val="90000"/>
          </a:schemeClr>
        </a:solidFill>
        <a:ln w="12700" cap="flat" cmpd="sng" algn="ctr">
          <a:solidFill>
            <a:schemeClr val="accent1">
              <a:lumMod val="60000"/>
              <a:lumOff val="40000"/>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00000"/>
              </a:solidFill>
            </a:rPr>
            <a:t>ADAC Program Year 6</a:t>
          </a:r>
        </a:p>
      </dsp:txBody>
      <dsp:txXfrm>
        <a:off x="3695671" y="1891031"/>
        <a:ext cx="1590288" cy="379845"/>
      </dsp:txXfrm>
    </dsp:sp>
    <dsp:sp modelId="{31D62A80-0691-452E-8CC6-4139BD7A3899}">
      <dsp:nvSpPr>
        <dsp:cNvPr id="0" name=""/>
        <dsp:cNvSpPr/>
      </dsp:nvSpPr>
      <dsp:spPr>
        <a:xfrm rot="5400000">
          <a:off x="4455511" y="2317999"/>
          <a:ext cx="70609" cy="70609"/>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AC14107-4E92-4084-BAD3-621717F8100C}">
      <dsp:nvSpPr>
        <dsp:cNvPr id="0" name=""/>
        <dsp:cNvSpPr/>
      </dsp:nvSpPr>
      <dsp:spPr>
        <a:xfrm>
          <a:off x="3683853" y="2423912"/>
          <a:ext cx="1613924" cy="654547"/>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00000"/>
              </a:solidFill>
            </a:rPr>
            <a:t>3 Day Workshop on Arctic Maritime Spill Response Modeling</a:t>
          </a:r>
        </a:p>
      </dsp:txBody>
      <dsp:txXfrm>
        <a:off x="3703024" y="2443083"/>
        <a:ext cx="1575582" cy="616205"/>
      </dsp:txXfrm>
    </dsp:sp>
    <dsp:sp modelId="{5C1569D5-DC2B-4854-AC90-670A31318043}">
      <dsp:nvSpPr>
        <dsp:cNvPr id="0" name=""/>
        <dsp:cNvSpPr/>
      </dsp:nvSpPr>
      <dsp:spPr>
        <a:xfrm>
          <a:off x="5523727" y="1334513"/>
          <a:ext cx="1613924" cy="40348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200" kern="1200" dirty="0"/>
            <a:t>Phase 4</a:t>
          </a:r>
        </a:p>
      </dsp:txBody>
      <dsp:txXfrm>
        <a:off x="5543423" y="1354209"/>
        <a:ext cx="1574532" cy="364089"/>
      </dsp:txXfrm>
    </dsp:sp>
    <dsp:sp modelId="{F7198481-922E-4FE5-9D69-562F89718A9E}">
      <dsp:nvSpPr>
        <dsp:cNvPr id="0" name=""/>
        <dsp:cNvSpPr/>
      </dsp:nvSpPr>
      <dsp:spPr>
        <a:xfrm rot="5400000">
          <a:off x="6295385" y="1773299"/>
          <a:ext cx="70609" cy="70609"/>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881C8D0-62D6-44FB-843D-AAE837C0F2AC}">
      <dsp:nvSpPr>
        <dsp:cNvPr id="0" name=""/>
        <dsp:cNvSpPr/>
      </dsp:nvSpPr>
      <dsp:spPr>
        <a:xfrm>
          <a:off x="5523727" y="1879213"/>
          <a:ext cx="1613924" cy="403481"/>
        </a:xfrm>
        <a:prstGeom prst="roundRect">
          <a:avLst>
            <a:gd name="adj" fmla="val 10000"/>
          </a:avLst>
        </a:prstGeom>
        <a:solidFill>
          <a:schemeClr val="accent1">
            <a:lumMod val="60000"/>
            <a:lumOff val="40000"/>
            <a:alpha val="90000"/>
          </a:schemeClr>
        </a:solidFill>
        <a:ln w="12700" cap="flat" cmpd="sng" algn="ctr">
          <a:solidFill>
            <a:schemeClr val="accent1">
              <a:lumMod val="60000"/>
              <a:lumOff val="40000"/>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00000"/>
              </a:solidFill>
            </a:rPr>
            <a:t>ADAC Program Year 6</a:t>
          </a:r>
        </a:p>
      </dsp:txBody>
      <dsp:txXfrm>
        <a:off x="5535545" y="1891031"/>
        <a:ext cx="1590288" cy="379845"/>
      </dsp:txXfrm>
    </dsp:sp>
    <dsp:sp modelId="{FB0F1458-8EB1-4B63-8DCD-17916DB4EA6D}">
      <dsp:nvSpPr>
        <dsp:cNvPr id="0" name=""/>
        <dsp:cNvSpPr/>
      </dsp:nvSpPr>
      <dsp:spPr>
        <a:xfrm rot="5400000">
          <a:off x="6295385" y="2317999"/>
          <a:ext cx="70609" cy="70609"/>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D8D36E7-388F-4388-B2F7-6C1A7D860001}">
      <dsp:nvSpPr>
        <dsp:cNvPr id="0" name=""/>
        <dsp:cNvSpPr/>
      </dsp:nvSpPr>
      <dsp:spPr>
        <a:xfrm>
          <a:off x="5523727" y="2423912"/>
          <a:ext cx="1613924" cy="654547"/>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00000"/>
              </a:solidFill>
            </a:rPr>
            <a:t>Develop Working Groups</a:t>
          </a:r>
        </a:p>
      </dsp:txBody>
      <dsp:txXfrm>
        <a:off x="5542898" y="2443083"/>
        <a:ext cx="1575582" cy="616205"/>
      </dsp:txXfrm>
    </dsp:sp>
    <dsp:sp modelId="{B9DF10D8-AB12-432D-83CF-DCD404241BDF}">
      <dsp:nvSpPr>
        <dsp:cNvPr id="0" name=""/>
        <dsp:cNvSpPr/>
      </dsp:nvSpPr>
      <dsp:spPr>
        <a:xfrm>
          <a:off x="7363601" y="1334513"/>
          <a:ext cx="1613924" cy="40348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200" kern="1200" dirty="0"/>
            <a:t>Phase 5</a:t>
          </a:r>
        </a:p>
      </dsp:txBody>
      <dsp:txXfrm>
        <a:off x="7383297" y="1354209"/>
        <a:ext cx="1574532" cy="364089"/>
      </dsp:txXfrm>
    </dsp:sp>
    <dsp:sp modelId="{278A25E9-943F-451C-86FD-BE5C3A14D573}">
      <dsp:nvSpPr>
        <dsp:cNvPr id="0" name=""/>
        <dsp:cNvSpPr/>
      </dsp:nvSpPr>
      <dsp:spPr>
        <a:xfrm rot="5400000">
          <a:off x="8135259" y="1773299"/>
          <a:ext cx="70609" cy="70609"/>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490B7A1-BEAD-4299-9B0E-CDAD021F2FA8}">
      <dsp:nvSpPr>
        <dsp:cNvPr id="0" name=""/>
        <dsp:cNvSpPr/>
      </dsp:nvSpPr>
      <dsp:spPr>
        <a:xfrm>
          <a:off x="7363601" y="1879213"/>
          <a:ext cx="1613924" cy="403481"/>
        </a:xfrm>
        <a:prstGeom prst="roundRect">
          <a:avLst>
            <a:gd name="adj" fmla="val 10000"/>
          </a:avLst>
        </a:prstGeom>
        <a:solidFill>
          <a:schemeClr val="accent1">
            <a:lumMod val="60000"/>
            <a:lumOff val="40000"/>
            <a:alpha val="90000"/>
          </a:schemeClr>
        </a:solidFill>
        <a:ln w="12700" cap="flat" cmpd="sng" algn="ctr">
          <a:solidFill>
            <a:schemeClr val="accent1">
              <a:lumMod val="60000"/>
              <a:lumOff val="40000"/>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00000"/>
              </a:solidFill>
            </a:rPr>
            <a:t>ADAC Program Year 7</a:t>
          </a:r>
        </a:p>
      </dsp:txBody>
      <dsp:txXfrm>
        <a:off x="7375419" y="1891031"/>
        <a:ext cx="1590288" cy="379845"/>
      </dsp:txXfrm>
    </dsp:sp>
    <dsp:sp modelId="{AEC4B845-EC24-4458-B52C-D759EAB46B12}">
      <dsp:nvSpPr>
        <dsp:cNvPr id="0" name=""/>
        <dsp:cNvSpPr/>
      </dsp:nvSpPr>
      <dsp:spPr>
        <a:xfrm rot="5400000">
          <a:off x="8135259" y="2317999"/>
          <a:ext cx="70609" cy="70609"/>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83E6E6D-524C-4C7A-AE81-6F5271BFA345}">
      <dsp:nvSpPr>
        <dsp:cNvPr id="0" name=""/>
        <dsp:cNvSpPr/>
      </dsp:nvSpPr>
      <dsp:spPr>
        <a:xfrm>
          <a:off x="7363601" y="2423912"/>
          <a:ext cx="1613924" cy="654547"/>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00000"/>
              </a:solidFill>
            </a:rPr>
            <a:t>2 Day Workshop to Draft Knowledge Product</a:t>
          </a:r>
        </a:p>
      </dsp:txBody>
      <dsp:txXfrm>
        <a:off x="7382772" y="2443083"/>
        <a:ext cx="1575582" cy="616205"/>
      </dsp:txXfrm>
    </dsp:sp>
    <dsp:sp modelId="{3F67A687-91B9-43DF-9D61-715D62045471}">
      <dsp:nvSpPr>
        <dsp:cNvPr id="0" name=""/>
        <dsp:cNvSpPr/>
      </dsp:nvSpPr>
      <dsp:spPr>
        <a:xfrm>
          <a:off x="9203475" y="1334513"/>
          <a:ext cx="1613924" cy="40348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200" kern="1200" dirty="0"/>
            <a:t>Phase 6</a:t>
          </a:r>
        </a:p>
      </dsp:txBody>
      <dsp:txXfrm>
        <a:off x="9223171" y="1354209"/>
        <a:ext cx="1574532" cy="364089"/>
      </dsp:txXfrm>
    </dsp:sp>
    <dsp:sp modelId="{45C73860-F12C-41AD-8104-9F287BE9C963}">
      <dsp:nvSpPr>
        <dsp:cNvPr id="0" name=""/>
        <dsp:cNvSpPr/>
      </dsp:nvSpPr>
      <dsp:spPr>
        <a:xfrm rot="5400000">
          <a:off x="9975133" y="1773299"/>
          <a:ext cx="70609" cy="70609"/>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A1E69E0-AE5D-4BE5-A8BA-3876E6BAE3CD}">
      <dsp:nvSpPr>
        <dsp:cNvPr id="0" name=""/>
        <dsp:cNvSpPr/>
      </dsp:nvSpPr>
      <dsp:spPr>
        <a:xfrm>
          <a:off x="9203475" y="1879213"/>
          <a:ext cx="1613924" cy="403481"/>
        </a:xfrm>
        <a:prstGeom prst="roundRect">
          <a:avLst>
            <a:gd name="adj" fmla="val 10000"/>
          </a:avLst>
        </a:prstGeom>
        <a:solidFill>
          <a:schemeClr val="accent1">
            <a:lumMod val="60000"/>
            <a:lumOff val="40000"/>
            <a:alpha val="90000"/>
          </a:schemeClr>
        </a:solidFill>
        <a:ln w="12700" cap="flat" cmpd="sng" algn="ctr">
          <a:solidFill>
            <a:schemeClr val="accent1">
              <a:lumMod val="60000"/>
              <a:lumOff val="40000"/>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00000"/>
              </a:solidFill>
            </a:rPr>
            <a:t>ADAC Program Year 7</a:t>
          </a:r>
        </a:p>
      </dsp:txBody>
      <dsp:txXfrm>
        <a:off x="9215293" y="1891031"/>
        <a:ext cx="1590288" cy="379845"/>
      </dsp:txXfrm>
    </dsp:sp>
    <dsp:sp modelId="{A54507C5-E54A-4F6D-AE3F-7CE9CD0996CF}">
      <dsp:nvSpPr>
        <dsp:cNvPr id="0" name=""/>
        <dsp:cNvSpPr/>
      </dsp:nvSpPr>
      <dsp:spPr>
        <a:xfrm rot="5400000">
          <a:off x="9975133" y="2317999"/>
          <a:ext cx="70609" cy="70609"/>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56C05EE-03D1-4980-AAA9-48A98E67CF1E}">
      <dsp:nvSpPr>
        <dsp:cNvPr id="0" name=""/>
        <dsp:cNvSpPr/>
      </dsp:nvSpPr>
      <dsp:spPr>
        <a:xfrm>
          <a:off x="9203475" y="2423912"/>
          <a:ext cx="1613924" cy="654547"/>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rgbClr val="000000"/>
              </a:solidFill>
            </a:rPr>
            <a:t>Completion of Knowledge Product </a:t>
          </a:r>
        </a:p>
      </dsp:txBody>
      <dsp:txXfrm>
        <a:off x="9222646" y="2443083"/>
        <a:ext cx="1575582" cy="616205"/>
      </dsp:txXfrm>
    </dsp:sp>
  </dsp:spTree>
</dsp:drawing>
</file>

<file path=ppt/diagrams/layout1.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r>
              <a:rPr lang="en-US" dirty="0"/>
              <a:t>Insert Title Here</a:t>
            </a:r>
          </a:p>
        </p:txBody>
      </p:sp>
      <p:sp>
        <p:nvSpPr>
          <p:cNvPr id="3" name="Date Placeholder 2"/>
          <p:cNvSpPr>
            <a:spLocks noGrp="1"/>
          </p:cNvSpPr>
          <p:nvPr>
            <p:ph type="dt" sz="quarter" idx="1"/>
          </p:nvPr>
        </p:nvSpPr>
        <p:spPr>
          <a:xfrm>
            <a:off x="3970938" y="1"/>
            <a:ext cx="3037840" cy="466434"/>
          </a:xfrm>
          <a:prstGeom prst="rect">
            <a:avLst/>
          </a:prstGeom>
        </p:spPr>
        <p:txBody>
          <a:bodyPr vert="horz" lIns="93172" tIns="46586" rIns="93172" bIns="46586" rtlCol="0"/>
          <a:lstStyle>
            <a:lvl1pPr algn="r">
              <a:defRPr sz="1300"/>
            </a:lvl1pPr>
          </a:lstStyle>
          <a:p>
            <a:fld id="{4237D57E-1BC5-4DB1-AA16-6C14340D1B6D}" type="datetimeFigureOut">
              <a:rPr lang="en-US" smtClean="0"/>
              <a:t>5/9/2020</a:t>
            </a:fld>
            <a:endParaRPr lang="en-US" dirty="0"/>
          </a:p>
        </p:txBody>
      </p:sp>
      <p:sp>
        <p:nvSpPr>
          <p:cNvPr id="4" name="Footer Placeholder 3"/>
          <p:cNvSpPr>
            <a:spLocks noGrp="1"/>
          </p:cNvSpPr>
          <p:nvPr>
            <p:ph type="ftr" sz="quarter" idx="2"/>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dirty="0"/>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2" tIns="46586" rIns="93172" bIns="46586" rtlCol="0" anchor="b"/>
          <a:lstStyle>
            <a:lvl1pPr algn="r">
              <a:defRPr sz="1300"/>
            </a:lvl1pPr>
          </a:lstStyle>
          <a:p>
            <a:fld id="{BE07B4AC-3A0A-4365-B9D9-BE092ED8EA8B}" type="slidenum">
              <a:rPr lang="en-US" smtClean="0"/>
              <a:t>‹#›</a:t>
            </a:fld>
            <a:endParaRPr lang="en-US" dirty="0"/>
          </a:p>
        </p:txBody>
      </p:sp>
    </p:spTree>
    <p:extLst>
      <p:ext uri="{BB962C8B-B14F-4D97-AF65-F5344CB8AC3E}">
        <p14:creationId xmlns:p14="http://schemas.microsoft.com/office/powerpoint/2010/main" val="15884850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r>
              <a:rPr lang="en-US" dirty="0"/>
              <a:t>Insert Title Here</a:t>
            </a:r>
          </a:p>
        </p:txBody>
      </p:sp>
      <p:sp>
        <p:nvSpPr>
          <p:cNvPr id="3" name="Date Placeholder 2"/>
          <p:cNvSpPr>
            <a:spLocks noGrp="1"/>
          </p:cNvSpPr>
          <p:nvPr>
            <p:ph type="dt" idx="1"/>
          </p:nvPr>
        </p:nvSpPr>
        <p:spPr>
          <a:xfrm>
            <a:off x="3970938" y="1"/>
            <a:ext cx="3037840" cy="466434"/>
          </a:xfrm>
          <a:prstGeom prst="rect">
            <a:avLst/>
          </a:prstGeom>
        </p:spPr>
        <p:txBody>
          <a:bodyPr vert="horz" lIns="93172" tIns="46586" rIns="93172" bIns="46586" rtlCol="0"/>
          <a:lstStyle>
            <a:lvl1pPr algn="r">
              <a:defRPr sz="1300"/>
            </a:lvl1pPr>
          </a:lstStyle>
          <a:p>
            <a:fld id="{95BB807E-6ED4-458F-A0B1-BFC5227F24EC}" type="datetimeFigureOut">
              <a:rPr lang="en-US" smtClean="0"/>
              <a:t>5/9/2020</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6" rIns="93172" bIns="46586"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6" rIns="93172" bIns="46586"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2" tIns="46586" rIns="93172" bIns="46586" rtlCol="0" anchor="b"/>
          <a:lstStyle>
            <a:lvl1pPr algn="r">
              <a:defRPr sz="1300"/>
            </a:lvl1pPr>
          </a:lstStyle>
          <a:p>
            <a:fld id="{8ED24C1D-40A6-4244-BA3E-0D7487CEEA91}" type="slidenum">
              <a:rPr lang="en-US" smtClean="0"/>
              <a:t>‹#›</a:t>
            </a:fld>
            <a:endParaRPr lang="en-US" dirty="0"/>
          </a:p>
        </p:txBody>
      </p:sp>
    </p:spTree>
    <p:extLst>
      <p:ext uri="{BB962C8B-B14F-4D97-AF65-F5344CB8AC3E}">
        <p14:creationId xmlns:p14="http://schemas.microsoft.com/office/powerpoint/2010/main" val="4174148168"/>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Insert Title Here</a:t>
            </a:r>
          </a:p>
        </p:txBody>
      </p:sp>
    </p:spTree>
    <p:extLst>
      <p:ext uri="{BB962C8B-B14F-4D97-AF65-F5344CB8AC3E}">
        <p14:creationId xmlns:p14="http://schemas.microsoft.com/office/powerpoint/2010/main" val="1248088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hyperlink" Target="about:blank"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_No Picture">
    <p:bg>
      <p:bgRef idx="1003">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sp>
        <p:nvSpPr>
          <p:cNvPr id="2" name="Title 1"/>
          <p:cNvSpPr>
            <a:spLocks noGrp="1"/>
          </p:cNvSpPr>
          <p:nvPr>
            <p:ph type="ctrTitle" hasCustomPrompt="1"/>
          </p:nvPr>
        </p:nvSpPr>
        <p:spPr>
          <a:xfrm>
            <a:off x="1524000" y="1887357"/>
            <a:ext cx="9144000" cy="1622605"/>
          </a:xfrm>
        </p:spPr>
        <p:txBody>
          <a:bodyPr anchor="b">
            <a:normAutofit/>
          </a:bodyPr>
          <a:lstStyle>
            <a:lvl1pPr algn="ctr">
              <a:defRPr sz="4800" baseline="0">
                <a:latin typeface="Franklin Gothic Book" panose="020B0503020102020204" pitchFamily="34" charset="0"/>
              </a:defRPr>
            </a:lvl1pPr>
          </a:lstStyle>
          <a:p>
            <a:r>
              <a:rPr lang="en-US" dirty="0"/>
              <a:t>Presentation Title</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32226" y="985323"/>
            <a:ext cx="5124315" cy="816286"/>
          </a:xfrm>
          <a:prstGeom prst="rect">
            <a:avLst/>
          </a:prstGeom>
        </p:spPr>
      </p:pic>
      <p:sp>
        <p:nvSpPr>
          <p:cNvPr id="23" name="Subtitle 2"/>
          <p:cNvSpPr txBox="1">
            <a:spLocks/>
          </p:cNvSpPr>
          <p:nvPr userDrawn="1"/>
        </p:nvSpPr>
        <p:spPr>
          <a:xfrm>
            <a:off x="1524000" y="3595710"/>
            <a:ext cx="4016453" cy="4222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a:latin typeface="Franklin Gothic Book" panose="020B0503020102020204" pitchFamily="34" charset="0"/>
              </a:rPr>
              <a:t>A presentation by</a:t>
            </a:r>
          </a:p>
        </p:txBody>
      </p:sp>
      <p:sp>
        <p:nvSpPr>
          <p:cNvPr id="24" name="Text Placeholder 17"/>
          <p:cNvSpPr>
            <a:spLocks noGrp="1"/>
          </p:cNvSpPr>
          <p:nvPr>
            <p:ph type="body" sz="quarter" idx="10" hasCustomPrompt="1"/>
          </p:nvPr>
        </p:nvSpPr>
        <p:spPr>
          <a:xfrm>
            <a:off x="1522384" y="3999702"/>
            <a:ext cx="4213783" cy="1571625"/>
          </a:xfrm>
        </p:spPr>
        <p:txBody>
          <a:bodyPr>
            <a:normAutofit/>
          </a:bodyPr>
          <a:lstStyle>
            <a:lvl1pPr marL="0" indent="0">
              <a:spcBef>
                <a:spcPts val="0"/>
              </a:spcBef>
              <a:buNone/>
              <a:defRPr sz="2000">
                <a:latin typeface="Franklin Gothic Book" panose="020B0503020102020204" pitchFamily="34" charset="0"/>
              </a:defRPr>
            </a:lvl1pPr>
            <a:lvl5pPr>
              <a:defRPr/>
            </a:lvl5pPr>
          </a:lstStyle>
          <a:p>
            <a:pPr lvl="0"/>
            <a:r>
              <a:rPr lang="en-US" dirty="0"/>
              <a:t>Name</a:t>
            </a:r>
          </a:p>
          <a:p>
            <a:pPr lvl="0"/>
            <a:r>
              <a:rPr lang="en-US" dirty="0"/>
              <a:t>Title</a:t>
            </a:r>
          </a:p>
          <a:p>
            <a:pPr lvl="0"/>
            <a:r>
              <a:rPr lang="en-US" dirty="0"/>
              <a:t>Etc.</a:t>
            </a:r>
          </a:p>
        </p:txBody>
      </p:sp>
      <p:pic>
        <p:nvPicPr>
          <p:cNvPr id="26" name="Picture 2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27" name="Picture 2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sp>
        <p:nvSpPr>
          <p:cNvPr id="28" name="TextBox 27"/>
          <p:cNvSpPr txBox="1"/>
          <p:nvPr userDrawn="1"/>
        </p:nvSpPr>
        <p:spPr>
          <a:xfrm>
            <a:off x="5067300" y="6488668"/>
            <a:ext cx="7124699" cy="369332"/>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ADAC: Research for the Arctic Operator… For Today and For the Future</a:t>
            </a:r>
          </a:p>
        </p:txBody>
      </p:sp>
    </p:spTree>
    <p:extLst>
      <p:ext uri="{BB962C8B-B14F-4D97-AF65-F5344CB8AC3E}">
        <p14:creationId xmlns:p14="http://schemas.microsoft.com/office/powerpoint/2010/main" val="1716491672"/>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_Med-Picture">
    <p:bg>
      <p:bgRef idx="1003">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sp>
        <p:nvSpPr>
          <p:cNvPr id="2" name="Title 1"/>
          <p:cNvSpPr>
            <a:spLocks noGrp="1"/>
          </p:cNvSpPr>
          <p:nvPr>
            <p:ph type="ctrTitle" hasCustomPrompt="1"/>
          </p:nvPr>
        </p:nvSpPr>
        <p:spPr>
          <a:xfrm>
            <a:off x="1524000" y="1887357"/>
            <a:ext cx="6761408" cy="1622605"/>
          </a:xfrm>
        </p:spPr>
        <p:txBody>
          <a:bodyPr anchor="b">
            <a:normAutofit/>
          </a:bodyPr>
          <a:lstStyle>
            <a:lvl1pPr algn="ctr">
              <a:defRPr sz="4000" baseline="0">
                <a:latin typeface="Franklin Gothic Book" panose="020B0503020102020204" pitchFamily="34" charset="0"/>
              </a:defRPr>
            </a:lvl1pPr>
          </a:lstStyle>
          <a:p>
            <a:r>
              <a:rPr lang="en-US" dirty="0"/>
              <a:t>Presentation Title</a:t>
            </a:r>
          </a:p>
        </p:txBody>
      </p:sp>
      <p:sp>
        <p:nvSpPr>
          <p:cNvPr id="9" name="Subtitle 2"/>
          <p:cNvSpPr txBox="1">
            <a:spLocks/>
          </p:cNvSpPr>
          <p:nvPr userDrawn="1"/>
        </p:nvSpPr>
        <p:spPr>
          <a:xfrm>
            <a:off x="1524000" y="3595710"/>
            <a:ext cx="4016453" cy="4222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a:latin typeface="Franklin Gothic Book" panose="020B0503020102020204" pitchFamily="34" charset="0"/>
              </a:rPr>
              <a:t>A presentation by</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32226" y="985323"/>
            <a:ext cx="5124315" cy="816286"/>
          </a:xfrm>
          <a:prstGeom prst="rect">
            <a:avLst/>
          </a:prstGeom>
        </p:spPr>
      </p:pic>
      <p:pic>
        <p:nvPicPr>
          <p:cNvPr id="20" name="Picture 1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22" name="Picture 2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sp>
        <p:nvSpPr>
          <p:cNvPr id="4" name="Picture Placeholder 3"/>
          <p:cNvSpPr>
            <a:spLocks noGrp="1"/>
          </p:cNvSpPr>
          <p:nvPr>
            <p:ph type="pic" sz="quarter" idx="11" hasCustomPrompt="1"/>
          </p:nvPr>
        </p:nvSpPr>
        <p:spPr>
          <a:xfrm>
            <a:off x="8456583" y="2586038"/>
            <a:ext cx="3733800" cy="2244725"/>
          </a:xfrm>
          <a:ln w="28575">
            <a:solidFill>
              <a:schemeClr val="tx1"/>
            </a:solidFill>
          </a:ln>
        </p:spPr>
        <p:txBody>
          <a:bodyPr/>
          <a:lstStyle>
            <a:lvl1pPr marL="0" indent="0">
              <a:buNone/>
              <a:defRPr baseline="0">
                <a:latin typeface="Franklin Gothic Book" panose="020B0503020102020204" pitchFamily="34" charset="0"/>
              </a:defRPr>
            </a:lvl1pPr>
          </a:lstStyle>
          <a:p>
            <a:r>
              <a:rPr lang="en-US" dirty="0"/>
              <a:t>PLACE IMAGE HERE</a:t>
            </a:r>
          </a:p>
        </p:txBody>
      </p:sp>
      <p:sp>
        <p:nvSpPr>
          <p:cNvPr id="16" name="TextBox 15"/>
          <p:cNvSpPr txBox="1"/>
          <p:nvPr userDrawn="1"/>
        </p:nvSpPr>
        <p:spPr>
          <a:xfrm>
            <a:off x="5067300" y="6488668"/>
            <a:ext cx="7124699" cy="369332"/>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ADAC: Research for the Arctic Operator… For Today and For the Future</a:t>
            </a:r>
          </a:p>
        </p:txBody>
      </p:sp>
      <p:sp>
        <p:nvSpPr>
          <p:cNvPr id="12" name="Text Placeholder 17"/>
          <p:cNvSpPr>
            <a:spLocks noGrp="1"/>
          </p:cNvSpPr>
          <p:nvPr>
            <p:ph type="body" sz="quarter" idx="10" hasCustomPrompt="1"/>
          </p:nvPr>
        </p:nvSpPr>
        <p:spPr>
          <a:xfrm>
            <a:off x="1522384" y="3999702"/>
            <a:ext cx="4213783" cy="1571625"/>
          </a:xfrm>
        </p:spPr>
        <p:txBody>
          <a:bodyPr>
            <a:normAutofit/>
          </a:bodyPr>
          <a:lstStyle>
            <a:lvl1pPr marL="0" indent="0">
              <a:spcBef>
                <a:spcPts val="0"/>
              </a:spcBef>
              <a:buNone/>
              <a:defRPr sz="2000">
                <a:latin typeface="Franklin Gothic Book" panose="020B0503020102020204" pitchFamily="34" charset="0"/>
              </a:defRPr>
            </a:lvl1pPr>
            <a:lvl5pPr>
              <a:defRPr/>
            </a:lvl5pPr>
          </a:lstStyle>
          <a:p>
            <a:pPr lvl="0"/>
            <a:r>
              <a:rPr lang="en-US" dirty="0"/>
              <a:t>Name</a:t>
            </a:r>
          </a:p>
          <a:p>
            <a:pPr lvl="0"/>
            <a:r>
              <a:rPr lang="en-US" dirty="0"/>
              <a:t>Title</a:t>
            </a:r>
          </a:p>
          <a:p>
            <a:pPr lvl="0"/>
            <a:r>
              <a:rPr lang="en-US" dirty="0"/>
              <a:t>Etc.</a:t>
            </a:r>
          </a:p>
        </p:txBody>
      </p:sp>
    </p:spTree>
    <p:extLst>
      <p:ext uri="{BB962C8B-B14F-4D97-AF65-F5344CB8AC3E}">
        <p14:creationId xmlns:p14="http://schemas.microsoft.com/office/powerpoint/2010/main" val="1375621679"/>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5" name="Content Placeholder 2"/>
          <p:cNvSpPr>
            <a:spLocks noGrp="1"/>
          </p:cNvSpPr>
          <p:nvPr>
            <p:ph sz="half" idx="10" hasCustomPrompt="1"/>
          </p:nvPr>
        </p:nvSpPr>
        <p:spPr>
          <a:xfrm>
            <a:off x="4791075" y="457199"/>
            <a:ext cx="6562725" cy="5719764"/>
          </a:xfrm>
        </p:spPr>
        <p:txBody>
          <a:bodyPr/>
          <a:lstStyle>
            <a:lvl1pPr marL="0" indent="0">
              <a:buNone/>
              <a:defRPr sz="1800" i="1" baseline="0">
                <a:solidFill>
                  <a:srgbClr val="FF0000"/>
                </a:solidFill>
                <a:latin typeface="Franklin Gothic Book" panose="020B0503020102020204" pitchFamily="34" charset="0"/>
              </a:defRPr>
            </a:lvl1pPr>
          </a:lstStyle>
          <a:p>
            <a:pPr lvl="0"/>
            <a:r>
              <a:rPr lang="en-US" dirty="0"/>
              <a:t>To insert a chart, choose</a:t>
            </a:r>
          </a:p>
          <a:p>
            <a:pPr lvl="0"/>
            <a:r>
              <a:rPr lang="en-US" dirty="0"/>
              <a:t>INSERT Tab&gt;CHART&gt;TEMPLATES</a:t>
            </a:r>
          </a:p>
          <a:p>
            <a:pPr lvl="0"/>
            <a:r>
              <a:rPr lang="en-US" dirty="0"/>
              <a:t>Select an ADAC Chart from the Templates Folder.  If you do not have anything charts in this folder or need another type of chart created, contact:</a:t>
            </a:r>
          </a:p>
          <a:p>
            <a:pPr lvl="0"/>
            <a:endParaRPr lang="en-US" dirty="0"/>
          </a:p>
          <a:p>
            <a:pPr lvl="0"/>
            <a:r>
              <a:rPr lang="en-US" dirty="0"/>
              <a:t>Jeff Kee </a:t>
            </a:r>
          </a:p>
          <a:p>
            <a:pPr lvl="0"/>
            <a:r>
              <a:rPr lang="en-US" dirty="0"/>
              <a:t>jakee@Alaska.edu.</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1730026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hoto_Per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5" name="Content Placeholder 2"/>
          <p:cNvSpPr>
            <a:spLocks noGrp="1"/>
          </p:cNvSpPr>
          <p:nvPr>
            <p:ph sz="half" idx="10" hasCustomPrompt="1"/>
          </p:nvPr>
        </p:nvSpPr>
        <p:spPr>
          <a:xfrm>
            <a:off x="4791075" y="457199"/>
            <a:ext cx="6562725" cy="5719764"/>
          </a:xfrm>
        </p:spPr>
        <p:txBody>
          <a:bodyPr/>
          <a:lstStyle>
            <a:lvl1pPr marL="0" indent="0">
              <a:buNone/>
              <a:defRPr sz="1800" i="1" baseline="0">
                <a:solidFill>
                  <a:srgbClr val="FF0000"/>
                </a:solidFill>
                <a:latin typeface="Franklin Gothic Book" panose="020B0503020102020204" pitchFamily="34" charset="0"/>
              </a:defRPr>
            </a:lvl1pPr>
          </a:lstStyle>
          <a:p>
            <a:pPr lvl="0"/>
            <a:r>
              <a:rPr lang="en-US" dirty="0"/>
              <a:t>Insert Photo</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274233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Block_Lef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4173946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Block_Righ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4676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7467601" y="1466849"/>
            <a:ext cx="3886200" cy="4710113"/>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029289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Block_Bookend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10515600"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838201" y="1466849"/>
            <a:ext cx="357757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8" name="Text Placeholder 16"/>
          <p:cNvSpPr>
            <a:spLocks noGrp="1"/>
          </p:cNvSpPr>
          <p:nvPr>
            <p:ph type="body" sz="quarter" idx="18" hasCustomPrompt="1"/>
          </p:nvPr>
        </p:nvSpPr>
        <p:spPr>
          <a:xfrm>
            <a:off x="7776230" y="1466849"/>
            <a:ext cx="3577570" cy="4710113"/>
          </a:xfrm>
        </p:spPr>
        <p:txBody>
          <a:bodyPr>
            <a:normAutofit/>
          </a:bodyPr>
          <a:lstStyle>
            <a:lvl1pPr marL="0" indent="0">
              <a:buNone/>
              <a:defRPr sz="1800"/>
            </a:lvl1pPr>
          </a:lstStyle>
          <a:p>
            <a:pPr lvl="0"/>
            <a:r>
              <a:rPr lang="en-US" dirty="0"/>
              <a:t>Text</a:t>
            </a:r>
          </a:p>
        </p:txBody>
      </p:sp>
    </p:spTree>
    <p:extLst>
      <p:ext uri="{BB962C8B-B14F-4D97-AF65-F5344CB8AC3E}">
        <p14:creationId xmlns:p14="http://schemas.microsoft.com/office/powerpoint/2010/main" val="3678274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hoto Farm">
    <p:spTree>
      <p:nvGrpSpPr>
        <p:cNvPr id="1" name=""/>
        <p:cNvGrpSpPr/>
        <p:nvPr/>
      </p:nvGrpSpPr>
      <p:grpSpPr>
        <a:xfrm>
          <a:off x="0" y="0"/>
          <a:ext cx="0" cy="0"/>
          <a:chOff x="0" y="0"/>
          <a:chExt cx="0" cy="0"/>
        </a:xfrm>
      </p:grpSpPr>
      <p:sp>
        <p:nvSpPr>
          <p:cNvPr id="7" name="Picture Placeholder 3"/>
          <p:cNvSpPr>
            <a:spLocks noGrp="1" noChangeAspect="1"/>
          </p:cNvSpPr>
          <p:nvPr>
            <p:ph type="pic" sz="quarter" idx="14" hasCustomPrompt="1"/>
          </p:nvPr>
        </p:nvSpPr>
        <p:spPr>
          <a:xfrm>
            <a:off x="328613"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11" name="Picture Placeholder 3"/>
          <p:cNvSpPr>
            <a:spLocks noGrp="1" noChangeAspect="1"/>
          </p:cNvSpPr>
          <p:nvPr>
            <p:ph type="pic" sz="quarter" idx="18" hasCustomPrompt="1"/>
          </p:nvPr>
        </p:nvSpPr>
        <p:spPr>
          <a:xfrm>
            <a:off x="9805987"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2" name="Picture Placeholder 3"/>
          <p:cNvSpPr>
            <a:spLocks noGrp="1" noChangeAspect="1"/>
          </p:cNvSpPr>
          <p:nvPr>
            <p:ph type="pic" sz="quarter" idx="19" hasCustomPrompt="1"/>
          </p:nvPr>
        </p:nvSpPr>
        <p:spPr>
          <a:xfrm>
            <a:off x="7436645"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3" name="Picture Placeholder 3"/>
          <p:cNvSpPr>
            <a:spLocks noGrp="1" noChangeAspect="1"/>
          </p:cNvSpPr>
          <p:nvPr>
            <p:ph type="pic" sz="quarter" idx="20" hasCustomPrompt="1"/>
          </p:nvPr>
        </p:nvSpPr>
        <p:spPr>
          <a:xfrm>
            <a:off x="5067301"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4" name="Picture Placeholder 3"/>
          <p:cNvSpPr>
            <a:spLocks noGrp="1" noChangeAspect="1"/>
          </p:cNvSpPr>
          <p:nvPr>
            <p:ph type="pic" sz="quarter" idx="21" hasCustomPrompt="1"/>
          </p:nvPr>
        </p:nvSpPr>
        <p:spPr>
          <a:xfrm>
            <a:off x="2697957"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3" name="Picture Placeholder 3"/>
          <p:cNvSpPr>
            <a:spLocks noGrp="1" noChangeAspect="1"/>
          </p:cNvSpPr>
          <p:nvPr>
            <p:ph type="pic" sz="quarter" idx="22" hasCustomPrompt="1"/>
          </p:nvPr>
        </p:nvSpPr>
        <p:spPr>
          <a:xfrm>
            <a:off x="328613"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4" name="Picture Placeholder 3"/>
          <p:cNvSpPr>
            <a:spLocks noGrp="1" noChangeAspect="1"/>
          </p:cNvSpPr>
          <p:nvPr>
            <p:ph type="pic" sz="quarter" idx="23" hasCustomPrompt="1"/>
          </p:nvPr>
        </p:nvSpPr>
        <p:spPr>
          <a:xfrm>
            <a:off x="9805987"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5" name="Picture Placeholder 3"/>
          <p:cNvSpPr>
            <a:spLocks noGrp="1" noChangeAspect="1"/>
          </p:cNvSpPr>
          <p:nvPr>
            <p:ph type="pic" sz="quarter" idx="24" hasCustomPrompt="1"/>
          </p:nvPr>
        </p:nvSpPr>
        <p:spPr>
          <a:xfrm>
            <a:off x="7436645"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6" name="Picture Placeholder 3"/>
          <p:cNvSpPr>
            <a:spLocks noGrp="1" noChangeAspect="1"/>
          </p:cNvSpPr>
          <p:nvPr>
            <p:ph type="pic" sz="quarter" idx="25" hasCustomPrompt="1"/>
          </p:nvPr>
        </p:nvSpPr>
        <p:spPr>
          <a:xfrm>
            <a:off x="5067301"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7" name="Picture Placeholder 3"/>
          <p:cNvSpPr>
            <a:spLocks noGrp="1" noChangeAspect="1"/>
          </p:cNvSpPr>
          <p:nvPr>
            <p:ph type="pic" sz="quarter" idx="26" hasCustomPrompt="1"/>
          </p:nvPr>
        </p:nvSpPr>
        <p:spPr>
          <a:xfrm>
            <a:off x="2697957"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8" name="Title 1"/>
          <p:cNvSpPr>
            <a:spLocks noGrp="1"/>
          </p:cNvSpPr>
          <p:nvPr>
            <p:ph type="title" hasCustomPrompt="1"/>
          </p:nvPr>
        </p:nvSpPr>
        <p:spPr>
          <a:xfrm>
            <a:off x="838200" y="457198"/>
            <a:ext cx="9553575" cy="557213"/>
          </a:xfrm>
        </p:spPr>
        <p:txBody>
          <a:bodyPr anchor="t">
            <a:normAutofit/>
          </a:bodyPr>
          <a:lstStyle>
            <a:lvl1pPr>
              <a:defRPr sz="3000" b="1">
                <a:latin typeface="Franklin Gothic Book" panose="020B0503020102020204" pitchFamily="34" charset="0"/>
              </a:defRPr>
            </a:lvl1pPr>
          </a:lstStyle>
          <a:p>
            <a:r>
              <a:rPr lang="en-US" dirty="0"/>
              <a:t>Slide Title</a:t>
            </a:r>
          </a:p>
        </p:txBody>
      </p:sp>
    </p:spTree>
    <p:extLst>
      <p:ext uri="{BB962C8B-B14F-4D97-AF65-F5344CB8AC3E}">
        <p14:creationId xmlns:p14="http://schemas.microsoft.com/office/powerpoint/2010/main" val="14943228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457199"/>
            <a:ext cx="10515600" cy="593726"/>
          </a:xfrm>
        </p:spPr>
        <p:txBody>
          <a:bodyPr anchor="b">
            <a:noAutofit/>
          </a:bodyPr>
          <a:lstStyle>
            <a:lvl1pPr>
              <a:defRPr sz="3000" b="1"/>
            </a:lvl1pPr>
          </a:lstStyle>
          <a:p>
            <a:r>
              <a:rPr lang="en-US" dirty="0"/>
              <a:t>Click to edit Master title style</a:t>
            </a:r>
          </a:p>
        </p:txBody>
      </p:sp>
      <p:sp>
        <p:nvSpPr>
          <p:cNvPr id="5" name="Text Placeholder 4"/>
          <p:cNvSpPr>
            <a:spLocks noGrp="1"/>
          </p:cNvSpPr>
          <p:nvPr>
            <p:ph type="body" sz="quarter" idx="10" hasCustomPrompt="1"/>
          </p:nvPr>
        </p:nvSpPr>
        <p:spPr>
          <a:xfrm>
            <a:off x="838201" y="1157288"/>
            <a:ext cx="10515600" cy="5019675"/>
          </a:xfrm>
        </p:spPr>
        <p:txBody>
          <a:bodyPr/>
          <a:lstStyle>
            <a:lvl1pPr marL="0" indent="0">
              <a:buNone/>
              <a:defRPr sz="1800"/>
            </a:lvl1pPr>
          </a:lstStyle>
          <a:p>
            <a:pPr lvl="0"/>
            <a:r>
              <a:rPr lang="en-US" dirty="0"/>
              <a:t>To change the number of Columns, go to:</a:t>
            </a:r>
          </a:p>
          <a:p>
            <a:pPr lvl="0"/>
            <a:r>
              <a:rPr lang="en-US" dirty="0"/>
              <a:t>HOME&gt;Paragraph&gt;Column</a:t>
            </a:r>
          </a:p>
          <a:p>
            <a:pPr lvl="0"/>
            <a:endParaRPr lang="en-US" dirty="0"/>
          </a:p>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8223188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b="1"/>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6895386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157288"/>
            <a:ext cx="5181600" cy="444398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157288"/>
            <a:ext cx="5181600" cy="50196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7" name="Title 1"/>
          <p:cNvSpPr>
            <a:spLocks noGrp="1"/>
          </p:cNvSpPr>
          <p:nvPr>
            <p:ph type="title"/>
          </p:nvPr>
        </p:nvSpPr>
        <p:spPr>
          <a:xfrm>
            <a:off x="839788" y="457199"/>
            <a:ext cx="10515600" cy="593726"/>
          </a:xfrm>
        </p:spPr>
        <p:txBody>
          <a:bodyPr anchor="b">
            <a:normAutofit/>
          </a:bodyPr>
          <a:lstStyle>
            <a:lvl1pPr>
              <a:defRPr sz="3000" b="1"/>
            </a:lvl1pPr>
          </a:lstStyle>
          <a:p>
            <a:r>
              <a:rPr lang="en-US" dirty="0"/>
              <a:t>Click to edit Master title style</a:t>
            </a:r>
          </a:p>
        </p:txBody>
      </p:sp>
    </p:spTree>
    <p:extLst>
      <p:ext uri="{BB962C8B-B14F-4D97-AF65-F5344CB8AC3E}">
        <p14:creationId xmlns:p14="http://schemas.microsoft.com/office/powerpoint/2010/main" val="30195249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199"/>
            <a:ext cx="10515600" cy="593726"/>
          </a:xfrm>
        </p:spPr>
        <p:txBody>
          <a:bodyPr anchor="b">
            <a:normAutofit/>
          </a:bodyPr>
          <a:lstStyle>
            <a:lvl1pPr>
              <a:defRPr sz="3000" b="1"/>
            </a:lvl1pPr>
          </a:lstStyle>
          <a:p>
            <a:r>
              <a:rPr lang="en-US" dirty="0"/>
              <a:t>Click to edit Master title style</a:t>
            </a:r>
          </a:p>
        </p:txBody>
      </p:sp>
      <p:sp>
        <p:nvSpPr>
          <p:cNvPr id="3" name="Text Placeholder 2"/>
          <p:cNvSpPr>
            <a:spLocks noGrp="1"/>
          </p:cNvSpPr>
          <p:nvPr>
            <p:ph type="body" idx="1"/>
          </p:nvPr>
        </p:nvSpPr>
        <p:spPr>
          <a:xfrm>
            <a:off x="839788" y="1157288"/>
            <a:ext cx="5157787" cy="4619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1619249"/>
            <a:ext cx="5157787" cy="398202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157288"/>
            <a:ext cx="5183188" cy="4619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1619249"/>
            <a:ext cx="5183188" cy="45704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41981129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10515600" cy="593726"/>
          </a:xfrm>
        </p:spPr>
        <p:txBody>
          <a:bodyPr anchor="b">
            <a:normAutofit/>
          </a:bodyPr>
          <a:lstStyle>
            <a:lvl1pPr>
              <a:defRPr sz="3000" b="1"/>
            </a:lvl1pPr>
          </a:lstStyle>
          <a:p>
            <a:r>
              <a:rPr lang="en-US" dirty="0"/>
              <a:t>Title</a:t>
            </a:r>
          </a:p>
        </p:txBody>
      </p:sp>
      <p:sp>
        <p:nvSpPr>
          <p:cNvPr id="10"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0835790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7378352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947738"/>
          </a:xfrm>
        </p:spPr>
        <p:txBody>
          <a:bodyPr anchor="b">
            <a:normAutofit/>
          </a:bodyPr>
          <a:lstStyle>
            <a:lvl1pPr>
              <a:defRPr sz="3000" b="1"/>
            </a:lvl1pPr>
          </a:lstStyle>
          <a:p>
            <a:r>
              <a:rPr lang="en-US" dirty="0"/>
              <a:t>Click to edit Master title style</a:t>
            </a:r>
          </a:p>
        </p:txBody>
      </p:sp>
      <p:sp>
        <p:nvSpPr>
          <p:cNvPr id="3" name="Content Placeholder 2"/>
          <p:cNvSpPr>
            <a:spLocks noGrp="1"/>
          </p:cNvSpPr>
          <p:nvPr>
            <p:ph idx="1"/>
          </p:nvPr>
        </p:nvSpPr>
        <p:spPr>
          <a:xfrm>
            <a:off x="5183188" y="642939"/>
            <a:ext cx="6172200" cy="52181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1466850"/>
            <a:ext cx="3932237" cy="41344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1395894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over Image">
    <p:spTree>
      <p:nvGrpSpPr>
        <p:cNvPr id="1" name=""/>
        <p:cNvGrpSpPr/>
        <p:nvPr/>
      </p:nvGrpSpPr>
      <p:grpSpPr>
        <a:xfrm>
          <a:off x="0" y="0"/>
          <a:ext cx="0" cy="0"/>
          <a:chOff x="0" y="0"/>
          <a:chExt cx="0" cy="0"/>
        </a:xfrm>
      </p:grpSpPr>
      <p:sp>
        <p:nvSpPr>
          <p:cNvPr id="7" name="Picture Placeholder 6"/>
          <p:cNvSpPr>
            <a:spLocks noGrp="1"/>
          </p:cNvSpPr>
          <p:nvPr>
            <p:ph type="pic" sz="quarter" idx="18"/>
          </p:nvPr>
        </p:nvSpPr>
        <p:spPr>
          <a:xfrm>
            <a:off x="0" y="609601"/>
            <a:ext cx="12192000" cy="4991672"/>
          </a:xfrm>
        </p:spPr>
        <p:txBody>
          <a:bodyPr/>
          <a:lstStyle>
            <a:lvl1pPr marL="0" indent="0">
              <a:buNone/>
              <a:defRPr/>
            </a:lvl1pPr>
          </a:lstStyle>
          <a:p>
            <a:endParaRPr lang="en-US" dirty="0"/>
          </a:p>
        </p:txBody>
      </p:sp>
      <p:sp>
        <p:nvSpPr>
          <p:cNvPr id="2" name="Title 1"/>
          <p:cNvSpPr>
            <a:spLocks noGrp="1"/>
          </p:cNvSpPr>
          <p:nvPr>
            <p:ph type="title"/>
          </p:nvPr>
        </p:nvSpPr>
        <p:spPr>
          <a:xfrm>
            <a:off x="839788" y="609600"/>
            <a:ext cx="5275262" cy="947738"/>
          </a:xfrm>
          <a:solidFill>
            <a:srgbClr val="000000">
              <a:alpha val="50000"/>
            </a:srgbClr>
          </a:solidFill>
        </p:spPr>
        <p:txBody>
          <a:bodyPr anchor="b">
            <a:normAutofit/>
          </a:bodyPr>
          <a:lstStyle>
            <a:lvl1pPr>
              <a:defRPr sz="3000" b="1"/>
            </a:lvl1pPr>
          </a:lstStyle>
          <a:p>
            <a:r>
              <a:rPr lang="en-US" dirty="0"/>
              <a:t>Click to edit Master title style</a:t>
            </a:r>
          </a:p>
        </p:txBody>
      </p:sp>
      <p:sp>
        <p:nvSpPr>
          <p:cNvPr id="4" name="Text Placeholder 3"/>
          <p:cNvSpPr>
            <a:spLocks noGrp="1"/>
          </p:cNvSpPr>
          <p:nvPr>
            <p:ph type="body" sz="half" idx="2"/>
          </p:nvPr>
        </p:nvSpPr>
        <p:spPr>
          <a:xfrm>
            <a:off x="839788" y="1619250"/>
            <a:ext cx="5275262" cy="3982023"/>
          </a:xfrm>
          <a:solidFill>
            <a:srgbClr val="000000">
              <a:alpha val="50000"/>
            </a:srgbClr>
          </a:solidFill>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9" name="Picture Placeholder 6"/>
          <p:cNvSpPr>
            <a:spLocks noGrp="1"/>
          </p:cNvSpPr>
          <p:nvPr>
            <p:ph type="pic" sz="quarter" idx="19"/>
          </p:nvPr>
        </p:nvSpPr>
        <p:spPr>
          <a:xfrm>
            <a:off x="4738688" y="5657169"/>
            <a:ext cx="7453312" cy="1200831"/>
          </a:xfrm>
        </p:spPr>
        <p:txBody>
          <a:bodyPr/>
          <a:lstStyle>
            <a:lvl1pPr marL="0" indent="0">
              <a:buNone/>
              <a:defRPr/>
            </a:lvl1pPr>
          </a:lstStyle>
          <a:p>
            <a:endParaRPr lang="en-US" dirty="0"/>
          </a:p>
        </p:txBody>
      </p:sp>
    </p:spTree>
    <p:extLst>
      <p:ext uri="{BB962C8B-B14F-4D97-AF65-F5344CB8AC3E}">
        <p14:creationId xmlns:p14="http://schemas.microsoft.com/office/powerpoint/2010/main" val="17989128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183188" y="987425"/>
            <a:ext cx="6172200" cy="4873625"/>
          </a:xfrm>
          <a:ln w="28575">
            <a:solidFill>
              <a:schemeClr val="tx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7" name="Title 1"/>
          <p:cNvSpPr>
            <a:spLocks noGrp="1"/>
          </p:cNvSpPr>
          <p:nvPr>
            <p:ph type="title"/>
          </p:nvPr>
        </p:nvSpPr>
        <p:spPr>
          <a:xfrm>
            <a:off x="839788" y="457200"/>
            <a:ext cx="3932237" cy="947738"/>
          </a:xfrm>
        </p:spPr>
        <p:txBody>
          <a:bodyPr anchor="b">
            <a:normAutofit/>
          </a:bodyPr>
          <a:lstStyle>
            <a:lvl1pPr>
              <a:defRPr sz="3000" b="1"/>
            </a:lvl1pPr>
          </a:lstStyle>
          <a:p>
            <a:r>
              <a:rPr lang="en-US" dirty="0"/>
              <a:t>Click to edit Master title style</a:t>
            </a:r>
          </a:p>
        </p:txBody>
      </p:sp>
      <p:sp>
        <p:nvSpPr>
          <p:cNvPr id="8" name="Text Placeholder 3"/>
          <p:cNvSpPr>
            <a:spLocks noGrp="1"/>
          </p:cNvSpPr>
          <p:nvPr>
            <p:ph type="body" sz="half" idx="2"/>
          </p:nvPr>
        </p:nvSpPr>
        <p:spPr>
          <a:xfrm>
            <a:off x="839788" y="1466850"/>
            <a:ext cx="3932237" cy="41344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6215318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457199"/>
            <a:ext cx="10515600" cy="593726"/>
          </a:xfrm>
        </p:spPr>
        <p:txBody>
          <a:bodyPr anchor="b">
            <a:normAutofit/>
          </a:bodyPr>
          <a:lstStyle>
            <a:lvl1pPr>
              <a:defRPr sz="3000" b="1"/>
            </a:lvl1pPr>
          </a:lstStyle>
          <a:p>
            <a:r>
              <a:rPr lang="en-US" dirty="0"/>
              <a:t>Click to edit Master title style</a:t>
            </a:r>
          </a:p>
        </p:txBody>
      </p:sp>
      <p:sp>
        <p:nvSpPr>
          <p:cNvPr id="3" name="Vertical Text Placeholder 2"/>
          <p:cNvSpPr>
            <a:spLocks noGrp="1"/>
          </p:cNvSpPr>
          <p:nvPr>
            <p:ph type="body" orient="vert" idx="1"/>
          </p:nvPr>
        </p:nvSpPr>
        <p:spPr>
          <a:xfrm>
            <a:off x="838200" y="1157287"/>
            <a:ext cx="10515600" cy="50196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1864681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01212" y="365125"/>
            <a:ext cx="1652587" cy="5811838"/>
          </a:xfrm>
        </p:spPr>
        <p:txBody>
          <a:bodyPr vert="eaVert" anchor="t">
            <a:normAutofit/>
          </a:bodyPr>
          <a:lstStyle>
            <a:lvl1pPr>
              <a:defRPr sz="3000" b="1"/>
            </a:lvl1pPr>
          </a:lstStyle>
          <a:p>
            <a:r>
              <a:rPr lang="en-US" dirty="0"/>
              <a:t>Click to edit Master title style</a:t>
            </a:r>
          </a:p>
        </p:txBody>
      </p:sp>
      <p:sp>
        <p:nvSpPr>
          <p:cNvPr id="3" name="Vertical Text Placeholder 2"/>
          <p:cNvSpPr>
            <a:spLocks noGrp="1"/>
          </p:cNvSpPr>
          <p:nvPr>
            <p:ph type="body" orient="vert" idx="1"/>
          </p:nvPr>
        </p:nvSpPr>
        <p:spPr>
          <a:xfrm>
            <a:off x="838199" y="365125"/>
            <a:ext cx="8805863"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711313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Picture Placeholder 3"/>
          <p:cNvSpPr>
            <a:spLocks noGrp="1"/>
          </p:cNvSpPr>
          <p:nvPr>
            <p:ph type="pic" sz="quarter" idx="11" hasCustomPrompt="1"/>
          </p:nvPr>
        </p:nvSpPr>
        <p:spPr>
          <a:xfrm>
            <a:off x="7932707" y="500063"/>
            <a:ext cx="3657600" cy="2743200"/>
          </a:xfrm>
          <a:ln w="28575">
            <a:solidFill>
              <a:schemeClr val="tx1"/>
            </a:solidFill>
          </a:ln>
        </p:spPr>
        <p:txBody>
          <a:bodyPr/>
          <a:lstStyle>
            <a:lvl1pPr marL="0" indent="0">
              <a:buNone/>
              <a:defRPr baseline="0"/>
            </a:lvl1pPr>
          </a:lstStyle>
          <a:p>
            <a:r>
              <a:rPr lang="en-US" dirty="0"/>
              <a:t>PLACE IMAGE HERE</a:t>
            </a:r>
          </a:p>
        </p:txBody>
      </p:sp>
      <p:sp>
        <p:nvSpPr>
          <p:cNvPr id="4" name="Picture Placeholder 3"/>
          <p:cNvSpPr>
            <a:spLocks noGrp="1"/>
          </p:cNvSpPr>
          <p:nvPr>
            <p:ph type="pic" sz="quarter" idx="12" hasCustomPrompt="1"/>
          </p:nvPr>
        </p:nvSpPr>
        <p:spPr>
          <a:xfrm>
            <a:off x="7932707" y="3381376"/>
            <a:ext cx="1828800" cy="2743200"/>
          </a:xfrm>
          <a:ln w="28575">
            <a:solidFill>
              <a:schemeClr val="tx1"/>
            </a:solidFill>
          </a:ln>
        </p:spPr>
        <p:txBody>
          <a:bodyPr/>
          <a:lstStyle>
            <a:lvl1pPr marL="0" indent="0">
              <a:buNone/>
              <a:defRPr baseline="0"/>
            </a:lvl1pPr>
          </a:lstStyle>
          <a:p>
            <a:r>
              <a:rPr lang="en-US" dirty="0"/>
              <a:t>PLACE IMAGE HERE</a:t>
            </a:r>
          </a:p>
        </p:txBody>
      </p:sp>
      <p:sp>
        <p:nvSpPr>
          <p:cNvPr id="5" name="Picture Placeholder 3"/>
          <p:cNvSpPr>
            <a:spLocks noGrp="1"/>
          </p:cNvSpPr>
          <p:nvPr>
            <p:ph type="pic" sz="quarter" idx="13" hasCustomPrompt="1"/>
          </p:nvPr>
        </p:nvSpPr>
        <p:spPr>
          <a:xfrm>
            <a:off x="10675907" y="3381376"/>
            <a:ext cx="914400" cy="2743200"/>
          </a:xfrm>
          <a:ln w="28575">
            <a:solidFill>
              <a:schemeClr val="tx1"/>
            </a:solidFill>
          </a:ln>
        </p:spPr>
        <p:txBody>
          <a:bodyPr>
            <a:normAutofit/>
          </a:bodyPr>
          <a:lstStyle>
            <a:lvl1pPr marL="0" indent="0">
              <a:buNone/>
              <a:defRPr sz="2000" baseline="0"/>
            </a:lvl1pPr>
          </a:lstStyle>
          <a:p>
            <a:r>
              <a:rPr lang="en-US" dirty="0"/>
              <a:t>PLACE IMAGE HERE</a:t>
            </a:r>
          </a:p>
        </p:txBody>
      </p:sp>
      <p:sp>
        <p:nvSpPr>
          <p:cNvPr id="7" name="Picture Placeholder 3"/>
          <p:cNvSpPr>
            <a:spLocks noGrp="1" noChangeAspect="1"/>
          </p:cNvSpPr>
          <p:nvPr>
            <p:ph type="pic" sz="quarter" idx="14" hasCustomPrompt="1"/>
          </p:nvPr>
        </p:nvSpPr>
        <p:spPr>
          <a:xfrm>
            <a:off x="3155919" y="500062"/>
            <a:ext cx="4572000" cy="2743200"/>
          </a:xfrm>
          <a:ln w="28575">
            <a:solidFill>
              <a:schemeClr val="tx1"/>
            </a:solidFill>
          </a:ln>
        </p:spPr>
        <p:txBody>
          <a:bodyPr/>
          <a:lstStyle>
            <a:lvl1pPr marL="0" indent="0">
              <a:buNone/>
              <a:defRPr baseline="0"/>
            </a:lvl1pPr>
          </a:lstStyle>
          <a:p>
            <a:r>
              <a:rPr lang="en-US" dirty="0"/>
              <a:t>PLACE IMAGE HERE</a:t>
            </a:r>
          </a:p>
        </p:txBody>
      </p:sp>
      <p:sp>
        <p:nvSpPr>
          <p:cNvPr id="8" name="Picture Placeholder 3"/>
          <p:cNvSpPr>
            <a:spLocks noGrp="1"/>
          </p:cNvSpPr>
          <p:nvPr>
            <p:ph type="pic" sz="quarter" idx="15" hasCustomPrompt="1"/>
          </p:nvPr>
        </p:nvSpPr>
        <p:spPr>
          <a:xfrm>
            <a:off x="3155919" y="3381376"/>
            <a:ext cx="4572000" cy="1828800"/>
          </a:xfrm>
          <a:ln w="28575">
            <a:solidFill>
              <a:schemeClr val="tx1"/>
            </a:solidFill>
          </a:ln>
        </p:spPr>
        <p:txBody>
          <a:bodyPr/>
          <a:lstStyle>
            <a:lvl1pPr marL="0" indent="0">
              <a:buNone/>
              <a:defRPr baseline="0"/>
            </a:lvl1pPr>
          </a:lstStyle>
          <a:p>
            <a:r>
              <a:rPr lang="en-US" dirty="0"/>
              <a:t>PLACE IMAGE HERE</a:t>
            </a:r>
          </a:p>
        </p:txBody>
      </p:sp>
      <p:sp>
        <p:nvSpPr>
          <p:cNvPr id="9" name="Picture Placeholder 3"/>
          <p:cNvSpPr>
            <a:spLocks noGrp="1"/>
          </p:cNvSpPr>
          <p:nvPr>
            <p:ph type="pic" sz="quarter" idx="16" hasCustomPrompt="1"/>
          </p:nvPr>
        </p:nvSpPr>
        <p:spPr>
          <a:xfrm>
            <a:off x="3155919" y="5438776"/>
            <a:ext cx="4572000" cy="685800"/>
          </a:xfrm>
          <a:ln w="28575">
            <a:solidFill>
              <a:schemeClr val="tx1"/>
            </a:solidFill>
          </a:ln>
        </p:spPr>
        <p:txBody>
          <a:bodyPr/>
          <a:lstStyle>
            <a:lvl1pPr marL="0" indent="0">
              <a:buNone/>
              <a:defRPr baseline="0"/>
            </a:lvl1pPr>
          </a:lstStyle>
          <a:p>
            <a:r>
              <a:rPr lang="en-US" dirty="0"/>
              <a:t>PLACE IMAGE HERE</a:t>
            </a:r>
          </a:p>
        </p:txBody>
      </p:sp>
      <p:sp>
        <p:nvSpPr>
          <p:cNvPr id="10" name="Rectangle 9"/>
          <p:cNvSpPr/>
          <p:nvPr userDrawn="1"/>
        </p:nvSpPr>
        <p:spPr>
          <a:xfrm>
            <a:off x="134027" y="608415"/>
            <a:ext cx="2913297" cy="2308324"/>
          </a:xfrm>
          <a:prstGeom prst="rect">
            <a:avLst/>
          </a:prstGeom>
          <a:noFill/>
        </p:spPr>
        <p:txBody>
          <a:bodyPr wrap="none" lIns="91440" tIns="45720" rIns="91440" bIns="45720">
            <a:spAutoFit/>
          </a:bodyPr>
          <a:lstStyle/>
          <a:p>
            <a:pPr algn="ctr"/>
            <a:r>
              <a:rPr lang="en-US" sz="7200" b="0" cap="none" spc="0" dirty="0">
                <a:ln w="0"/>
                <a:solidFill>
                  <a:srgbClr val="FF0000"/>
                </a:solidFill>
                <a:effectLst>
                  <a:outerShdw blurRad="38100" dist="25400" dir="5400000" algn="ctr" rotWithShape="0">
                    <a:srgbClr val="6E747A">
                      <a:alpha val="43000"/>
                    </a:srgbClr>
                  </a:outerShdw>
                </a:effectLst>
              </a:rPr>
              <a:t>Picture</a:t>
            </a:r>
            <a:endParaRPr lang="en-US" sz="7200" b="0" cap="none" spc="0" baseline="0" dirty="0">
              <a:ln w="0"/>
              <a:solidFill>
                <a:srgbClr val="FF0000"/>
              </a:solidFill>
              <a:effectLst>
                <a:outerShdw blurRad="38100" dist="25400" dir="5400000" algn="ctr" rotWithShape="0">
                  <a:srgbClr val="6E747A">
                    <a:alpha val="43000"/>
                  </a:srgbClr>
                </a:outerShdw>
              </a:effectLst>
            </a:endParaRPr>
          </a:p>
          <a:p>
            <a:pPr algn="ctr"/>
            <a:r>
              <a:rPr lang="en-US" sz="7200" b="0" cap="none" spc="0" baseline="0" dirty="0">
                <a:ln w="0"/>
                <a:solidFill>
                  <a:srgbClr val="FF0000"/>
                </a:solidFill>
                <a:effectLst>
                  <a:outerShdw blurRad="38100" dist="25400" dir="5400000" algn="ctr" rotWithShape="0">
                    <a:srgbClr val="6E747A">
                      <a:alpha val="43000"/>
                    </a:srgbClr>
                  </a:outerShdw>
                </a:effectLst>
              </a:rPr>
              <a:t>Frames</a:t>
            </a:r>
            <a:endParaRPr lang="en-US" sz="7200" b="0" cap="none" spc="0" dirty="0">
              <a:ln w="0"/>
              <a:solidFill>
                <a:srgbClr val="FF0000"/>
              </a:solidFill>
              <a:effectLst>
                <a:outerShdw blurRad="38100" dist="25400" dir="5400000" algn="ctr" rotWithShape="0">
                  <a:srgbClr val="6E747A">
                    <a:alpha val="43000"/>
                  </a:srgbClr>
                </a:outerShdw>
              </a:effectLst>
            </a:endParaRPr>
          </a:p>
        </p:txBody>
      </p:sp>
      <p:sp>
        <p:nvSpPr>
          <p:cNvPr id="13"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12" name="Picture Placeholder 3"/>
          <p:cNvSpPr>
            <a:spLocks noGrp="1"/>
          </p:cNvSpPr>
          <p:nvPr>
            <p:ph type="pic" sz="quarter" idx="18" hasCustomPrompt="1"/>
          </p:nvPr>
        </p:nvSpPr>
        <p:spPr>
          <a:xfrm>
            <a:off x="265081" y="2916739"/>
            <a:ext cx="2743200" cy="2379685"/>
          </a:xfrm>
          <a:ln w="28575">
            <a:noFill/>
          </a:ln>
        </p:spPr>
        <p:txBody>
          <a:bodyPr/>
          <a:lstStyle>
            <a:lvl1pPr marL="0" indent="0">
              <a:buNone/>
              <a:defRPr baseline="0"/>
            </a:lvl1pPr>
          </a:lstStyle>
          <a:p>
            <a:r>
              <a:rPr lang="en-US" dirty="0"/>
              <a:t>PLACE IMAGE HERE</a:t>
            </a:r>
          </a:p>
        </p:txBody>
      </p:sp>
    </p:spTree>
    <p:extLst>
      <p:ext uri="{BB962C8B-B14F-4D97-AF65-F5344CB8AC3E}">
        <p14:creationId xmlns:p14="http://schemas.microsoft.com/office/powerpoint/2010/main" val="39417947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End Slide">
    <p:bg>
      <p:bgRef idx="1003">
        <a:schemeClr val="bg1"/>
      </p:bgRef>
    </p:bg>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26420" y="2300314"/>
            <a:ext cx="5335925" cy="849995"/>
          </a:xfrm>
          <a:prstGeom prst="rect">
            <a:avLst/>
          </a:prstGeom>
        </p:spPr>
      </p:pic>
      <p:sp>
        <p:nvSpPr>
          <p:cNvPr id="28" name="TextBox 27"/>
          <p:cNvSpPr txBox="1"/>
          <p:nvPr userDrawn="1"/>
        </p:nvSpPr>
        <p:spPr>
          <a:xfrm>
            <a:off x="3616556" y="3320463"/>
            <a:ext cx="4955652" cy="646331"/>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Research for the Arctic Operator…</a:t>
            </a:r>
          </a:p>
          <a:p>
            <a:pPr marL="0" marR="0" indent="0" algn="r"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For Today and For the Future</a:t>
            </a:r>
          </a:p>
        </p:txBody>
      </p:sp>
      <p:sp>
        <p:nvSpPr>
          <p:cNvPr id="13" name="TextBox 12"/>
          <p:cNvSpPr txBox="1"/>
          <p:nvPr userDrawn="1"/>
        </p:nvSpPr>
        <p:spPr>
          <a:xfrm>
            <a:off x="3616556" y="4136948"/>
            <a:ext cx="4955652" cy="307777"/>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latin typeface="Franklin Gothic Book" panose="020B0503020102020204" pitchFamily="34" charset="0"/>
                <a:hlinkClick r:id="rId4"/>
              </a:rPr>
              <a:t>http://adac.uaa.alaska.edu/</a:t>
            </a:r>
            <a:endParaRPr lang="en-US" sz="1400" dirty="0">
              <a:latin typeface="Franklin Gothic Book" panose="020B0503020102020204" pitchFamily="34" charset="0"/>
            </a:endParaRPr>
          </a:p>
        </p:txBody>
      </p:sp>
    </p:spTree>
    <p:extLst>
      <p:ext uri="{BB962C8B-B14F-4D97-AF65-F5344CB8AC3E}">
        <p14:creationId xmlns:p14="http://schemas.microsoft.com/office/powerpoint/2010/main" val="3967677578"/>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3.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microsoft.com/office/2007/relationships/hdphoto" Target="../media/hdphoto1.wdp"/><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28" Type="http://schemas.microsoft.com/office/2007/relationships/hdphoto" Target="../media/hdphoto2.wdp"/><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 Id="rId27"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9000">
              <a:srgbClr val="284352">
                <a:lumMod val="82000"/>
              </a:srgbClr>
            </a:gs>
            <a:gs pos="0">
              <a:srgbClr val="1A6B6F"/>
            </a:gs>
            <a:gs pos="81000">
              <a:srgbClr val="222A37"/>
            </a:gs>
          </a:gsLst>
          <a:path path="circle">
            <a:fillToRect l="50000" t="-80000" r="50000" b="180000"/>
          </a:path>
          <a:tileRect/>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3" cstate="print">
            <a:extLst>
              <a:ext uri="{BEBA8EAE-BF5A-486C-A8C5-ECC9F3942E4B}">
                <a14:imgProps xmlns:a14="http://schemas.microsoft.com/office/drawing/2010/main">
                  <a14:imgLayer r:embed="rId24">
                    <a14:imgEffect>
                      <a14:saturation sat="50000"/>
                    </a14:imgEffect>
                  </a14:imgLayer>
                </a14:imgProps>
              </a:ext>
              <a:ext uri="{28A0092B-C50C-407E-A947-70E740481C1C}">
                <a14:useLocalDpi xmlns:a14="http://schemas.microsoft.com/office/drawing/2010/main" val="0"/>
              </a:ext>
            </a:extLst>
          </a:blip>
          <a:stretch>
            <a:fillRect/>
          </a:stretch>
        </p:blipFill>
        <p:spPr>
          <a:xfrm>
            <a:off x="0" y="5643578"/>
            <a:ext cx="3352799" cy="1127886"/>
          </a:xfrm>
          <a:prstGeom prst="rect">
            <a:avLst/>
          </a:prstGeom>
        </p:spPr>
      </p:pic>
      <p:sp>
        <p:nvSpPr>
          <p:cNvPr id="2" name="Title Placeholder 1"/>
          <p:cNvSpPr>
            <a:spLocks noGrp="1"/>
          </p:cNvSpPr>
          <p:nvPr>
            <p:ph type="title"/>
          </p:nvPr>
        </p:nvSpPr>
        <p:spPr>
          <a:xfrm>
            <a:off x="838200" y="457200"/>
            <a:ext cx="10515600" cy="59372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157271"/>
            <a:ext cx="10515600" cy="5019692"/>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p:cNvSpPr txBox="1"/>
          <p:nvPr userDrawn="1"/>
        </p:nvSpPr>
        <p:spPr>
          <a:xfrm>
            <a:off x="0" y="5991859"/>
            <a:ext cx="7124699" cy="246221"/>
          </a:xfrm>
          <a:prstGeom prst="rect">
            <a:avLst/>
          </a:prstGeom>
          <a:noFill/>
        </p:spPr>
        <p:txBody>
          <a:bodyPr wrap="square" rtlCol="0" anchor="b">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a:effectLst>
                  <a:outerShdw blurRad="63500" dist="38100" dir="5400000" algn="tl">
                    <a:srgbClr val="222A37"/>
                  </a:outerShdw>
                </a:effectLst>
                <a:latin typeface="Franklin Gothic Book" panose="020B0503020102020204" pitchFamily="34" charset="0"/>
              </a:rPr>
              <a:t>ADAC: Research for the Arctic Operator… For Today and For the Future</a:t>
            </a:r>
          </a:p>
        </p:txBody>
      </p:sp>
      <p:pic>
        <p:nvPicPr>
          <p:cNvPr id="8" name="Picture 7"/>
          <p:cNvPicPr>
            <a:picLocks noChangeAspect="1"/>
          </p:cNvPicPr>
          <p:nvPr userDrawn="1"/>
        </p:nvPicPr>
        <p:blipFill>
          <a:blip r:embed="rId25"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9" name="Picture 8"/>
          <p:cNvPicPr>
            <a:picLocks noChangeAspect="1"/>
          </p:cNvPicPr>
          <p:nvPr userDrawn="1"/>
        </p:nvPicPr>
        <p:blipFill>
          <a:blip r:embed="rId26"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cxnSp>
        <p:nvCxnSpPr>
          <p:cNvPr id="12" name="Straight Connector 11"/>
          <p:cNvCxnSpPr/>
          <p:nvPr userDrawn="1"/>
        </p:nvCxnSpPr>
        <p:spPr>
          <a:xfrm>
            <a:off x="0" y="350838"/>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userDrawn="1"/>
        </p:nvPicPr>
        <p:blipFill>
          <a:blip r:embed="rId27" cstate="print">
            <a:extLst>
              <a:ext uri="{BEBA8EAE-BF5A-486C-A8C5-ECC9F3942E4B}">
                <a14:imgProps xmlns:a14="http://schemas.microsoft.com/office/drawing/2010/main">
                  <a14:imgLayer r:embed="rId28">
                    <a14:imgEffect>
                      <a14:saturation sat="50000"/>
                    </a14:imgEffect>
                  </a14:imgLayer>
                </a14:imgProps>
              </a:ext>
              <a:ext uri="{28A0092B-C50C-407E-A947-70E740481C1C}">
                <a14:useLocalDpi xmlns:a14="http://schemas.microsoft.com/office/drawing/2010/main" val="0"/>
              </a:ext>
            </a:extLst>
          </a:blip>
          <a:stretch>
            <a:fillRect/>
          </a:stretch>
        </p:blipFill>
        <p:spPr>
          <a:xfrm>
            <a:off x="8732512" y="-230479"/>
            <a:ext cx="3459487" cy="795530"/>
          </a:xfrm>
          <a:prstGeom prst="rect">
            <a:avLst/>
          </a:prstGeom>
        </p:spPr>
      </p:pic>
    </p:spTree>
    <p:extLst>
      <p:ext uri="{BB962C8B-B14F-4D97-AF65-F5344CB8AC3E}">
        <p14:creationId xmlns:p14="http://schemas.microsoft.com/office/powerpoint/2010/main" val="1364075098"/>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4" r:id="rId4"/>
    <p:sldLayoutId id="2147483666" r:id="rId5"/>
    <p:sldLayoutId id="2147483667" r:id="rId6"/>
    <p:sldLayoutId id="2147483668" r:id="rId7"/>
    <p:sldLayoutId id="2147483663" r:id="rId8"/>
    <p:sldLayoutId id="2147483650" r:id="rId9"/>
    <p:sldLayoutId id="2147483651" r:id="rId10"/>
    <p:sldLayoutId id="2147483652" r:id="rId11"/>
    <p:sldLayoutId id="2147483653" r:id="rId12"/>
    <p:sldLayoutId id="2147483654" r:id="rId13"/>
    <p:sldLayoutId id="2147483655" r:id="rId14"/>
    <p:sldLayoutId id="2147483656" r:id="rId15"/>
    <p:sldLayoutId id="2147483665" r:id="rId16"/>
    <p:sldLayoutId id="2147483657" r:id="rId17"/>
    <p:sldLayoutId id="2147483658" r:id="rId18"/>
    <p:sldLayoutId id="2147483659" r:id="rId19"/>
    <p:sldLayoutId id="2147483662" r:id="rId20"/>
    <p:sldLayoutId id="2147483669" r:id="rId21"/>
  </p:sldLayoutIdLst>
  <p:hf hdr="0" ftr="0" dt="0"/>
  <p:txStyles>
    <p:title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p:titleStyle>
    <p:body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4.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hyperlink" Target="about:blan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2800" dirty="0"/>
              <a:t>ADAC Quarterly Review</a:t>
            </a:r>
            <a:br>
              <a:rPr lang="en-US" sz="2800" dirty="0"/>
            </a:br>
            <a:r>
              <a:rPr lang="en-US" sz="2800" dirty="0"/>
              <a:t>14 May 2020</a:t>
            </a:r>
            <a:br>
              <a:rPr lang="en-US" sz="3200" dirty="0"/>
            </a:br>
            <a:r>
              <a:rPr lang="en-US" sz="2400" dirty="0"/>
              <a:t>Oil Spill Modeling for Improved Response </a:t>
            </a:r>
            <a:br>
              <a:rPr lang="en-US" sz="2400" dirty="0"/>
            </a:br>
            <a:r>
              <a:rPr lang="en-US" sz="2400" dirty="0"/>
              <a:t>to Arctic Maritime Spills </a:t>
            </a:r>
            <a:endParaRPr lang="en-US" sz="3200" dirty="0"/>
          </a:p>
        </p:txBody>
      </p:sp>
      <p:sp>
        <p:nvSpPr>
          <p:cNvPr id="4" name="Text Placeholder 3"/>
          <p:cNvSpPr>
            <a:spLocks noGrp="1"/>
          </p:cNvSpPr>
          <p:nvPr>
            <p:ph type="body" sz="quarter" idx="10"/>
          </p:nvPr>
        </p:nvSpPr>
        <p:spPr>
          <a:xfrm>
            <a:off x="1524000" y="4044950"/>
            <a:ext cx="6633644" cy="1571625"/>
          </a:xfrm>
        </p:spPr>
        <p:txBody>
          <a:bodyPr/>
          <a:lstStyle/>
          <a:p>
            <a:r>
              <a:rPr lang="en-US" dirty="0"/>
              <a:t>Nancy E. Kinner and Megan Verfaillie</a:t>
            </a:r>
          </a:p>
          <a:p>
            <a:r>
              <a:rPr lang="en-US" dirty="0"/>
              <a:t>Coastal Response Research Center</a:t>
            </a:r>
          </a:p>
          <a:p>
            <a:r>
              <a:rPr lang="en-US" dirty="0"/>
              <a:t>Center for Spills and Environmental Hazards </a:t>
            </a:r>
          </a:p>
          <a:p>
            <a:r>
              <a:rPr lang="en-US" dirty="0"/>
              <a:t>University of New Hampshire </a:t>
            </a:r>
          </a:p>
        </p:txBody>
      </p:sp>
      <p:pic>
        <p:nvPicPr>
          <p:cNvPr id="10" name="Picture Placeholder 9"/>
          <p:cNvPicPr>
            <a:picLocks noGrp="1" noChangeAspect="1"/>
          </p:cNvPicPr>
          <p:nvPr>
            <p:ph type="pic" sz="quarter" idx="11"/>
          </p:nvPr>
        </p:nvPicPr>
        <p:blipFill>
          <a:blip r:embed="rId2" cstate="print">
            <a:extLst>
              <a:ext uri="{28A0092B-C50C-407E-A947-70E740481C1C}">
                <a14:useLocalDpi xmlns:a14="http://schemas.microsoft.com/office/drawing/2010/main" val="0"/>
              </a:ext>
            </a:extLst>
          </a:blip>
          <a:srcRect t="4616" b="4616"/>
          <a:stretch>
            <a:fillRect/>
          </a:stretch>
        </p:blipFill>
        <p:spPr>
          <a:xfrm>
            <a:off x="7754189" y="2267598"/>
            <a:ext cx="4133011" cy="2484727"/>
          </a:xfrm>
        </p:spPr>
      </p:pic>
    </p:spTree>
    <p:extLst>
      <p:ext uri="{BB962C8B-B14F-4D97-AF65-F5344CB8AC3E}">
        <p14:creationId xmlns:p14="http://schemas.microsoft.com/office/powerpoint/2010/main" val="41089171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0692" y="417339"/>
            <a:ext cx="5458981" cy="960582"/>
          </a:xfrm>
        </p:spPr>
        <p:txBody>
          <a:bodyPr>
            <a:noAutofit/>
          </a:bodyPr>
          <a:lstStyle/>
          <a:p>
            <a:r>
              <a:rPr lang="en-US" sz="2800" dirty="0"/>
              <a:t>Oil Spill Modeling for Improved Response to Arctic Maritime Spills</a:t>
            </a:r>
            <a:endParaRPr lang="en-US" sz="2400" dirty="0"/>
          </a:p>
        </p:txBody>
      </p:sp>
      <p:sp>
        <p:nvSpPr>
          <p:cNvPr id="8" name="Text Placeholder 3"/>
          <p:cNvSpPr txBox="1">
            <a:spLocks/>
          </p:cNvSpPr>
          <p:nvPr/>
        </p:nvSpPr>
        <p:spPr>
          <a:xfrm>
            <a:off x="217521" y="1442593"/>
            <a:ext cx="9573024" cy="4256243"/>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en-US" dirty="0"/>
              <a:t>Project Principal Investigators: Nancy E. Kinner </a:t>
            </a:r>
          </a:p>
          <a:p>
            <a:pPr marL="285750" indent="-285750">
              <a:buFont typeface="Arial" panose="020B0604020202020204" pitchFamily="34" charset="0"/>
              <a:buChar char="•"/>
            </a:pPr>
            <a:r>
              <a:rPr lang="en-US" dirty="0"/>
              <a:t>Lead Institution: University of New Hampshire Coastal Response Research Center (CRRC), Center for Spills in the Environment (CSE) </a:t>
            </a:r>
          </a:p>
          <a:p>
            <a:pPr marL="285750" indent="-285750">
              <a:buFont typeface="Arial" panose="020B0604020202020204" pitchFamily="34" charset="0"/>
              <a:buChar char="•"/>
            </a:pPr>
            <a:r>
              <a:rPr lang="en-US" dirty="0"/>
              <a:t>Project Champion: Kristen Trego (HQ USCG 5RI) </a:t>
            </a:r>
          </a:p>
          <a:p>
            <a:pPr marL="285750" indent="-285750">
              <a:buFont typeface="Arial" panose="020B0604020202020204" pitchFamily="34" charset="0"/>
              <a:buChar char="•"/>
            </a:pPr>
            <a:r>
              <a:rPr lang="en-US" dirty="0"/>
              <a:t>Project Support: </a:t>
            </a:r>
          </a:p>
          <a:p>
            <a:pPr marL="971550" lvl="1" indent="-285750"/>
            <a:r>
              <a:rPr lang="en-US" sz="1400" dirty="0"/>
              <a:t>Sarah Allan (NOAA OR&amp;R ARD)</a:t>
            </a:r>
          </a:p>
          <a:p>
            <a:pPr marL="971550" lvl="1" indent="-285750"/>
            <a:r>
              <a:rPr lang="en-US" sz="1400" dirty="0"/>
              <a:t>MST1 Gary Barnum (PacArea MST1)</a:t>
            </a:r>
          </a:p>
          <a:p>
            <a:pPr marL="971550" lvl="1" indent="-285750"/>
            <a:r>
              <a:rPr lang="en-US" sz="1400" dirty="0"/>
              <a:t>Catherine Berg (NOAA OR&amp;R ERD SSC)</a:t>
            </a:r>
          </a:p>
          <a:p>
            <a:pPr marL="971550" lvl="1" indent="-285750"/>
            <a:r>
              <a:rPr lang="en-US" sz="1400" dirty="0"/>
              <a:t>TBD (Alaska DEC)</a:t>
            </a:r>
          </a:p>
          <a:p>
            <a:pPr marL="971550" lvl="1" indent="-285750"/>
            <a:r>
              <a:rPr lang="en-US" sz="1400" dirty="0"/>
              <a:t>Mark Everett (USCG D17)</a:t>
            </a:r>
          </a:p>
          <a:p>
            <a:pPr marL="971550" lvl="1" indent="-285750"/>
            <a:r>
              <a:rPr lang="en-US" sz="1400" dirty="0"/>
              <a:t>Amy MacFadyen (NOAA OR&amp;R ERD)</a:t>
            </a:r>
          </a:p>
          <a:p>
            <a:pPr marL="971550" lvl="1" indent="-285750"/>
            <a:r>
              <a:rPr lang="en-US" sz="1400" dirty="0"/>
              <a:t>Dr. Phillip McGillivary (USCG PacArea)</a:t>
            </a:r>
          </a:p>
          <a:p>
            <a:pPr marL="971550" lvl="1" indent="-285750"/>
            <a:r>
              <a:rPr lang="en-US" sz="1400" dirty="0"/>
              <a:t>LT Omar Borges (HQ USCG 5RI)</a:t>
            </a:r>
          </a:p>
          <a:p>
            <a:pPr marL="285750" indent="-285750">
              <a:buFont typeface="Arial" panose="020B0604020202020204" pitchFamily="34" charset="0"/>
              <a:buChar char="•"/>
            </a:pPr>
            <a:r>
              <a:rPr lang="en-US" dirty="0"/>
              <a:t>Project Advocates: NOAA ORR and USCG PACAREA and D17 </a:t>
            </a:r>
          </a:p>
        </p:txBody>
      </p:sp>
      <p:sp>
        <p:nvSpPr>
          <p:cNvPr id="9" name="Rectangle 8"/>
          <p:cNvSpPr/>
          <p:nvPr/>
        </p:nvSpPr>
        <p:spPr>
          <a:xfrm>
            <a:off x="837094" y="44890"/>
            <a:ext cx="4096891"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24757568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0692" y="417339"/>
            <a:ext cx="5458981" cy="960582"/>
          </a:xfrm>
        </p:spPr>
        <p:txBody>
          <a:bodyPr>
            <a:noAutofit/>
          </a:bodyPr>
          <a:lstStyle/>
          <a:p>
            <a:r>
              <a:rPr lang="en-US" sz="2800" dirty="0"/>
              <a:t>Oil Spill Modeling for Improved Response to Arctic Maritime Spills</a:t>
            </a:r>
            <a:endParaRPr lang="en-US" sz="2400" dirty="0"/>
          </a:p>
        </p:txBody>
      </p:sp>
      <p:sp>
        <p:nvSpPr>
          <p:cNvPr id="8" name="Text Placeholder 3"/>
          <p:cNvSpPr txBox="1">
            <a:spLocks/>
          </p:cNvSpPr>
          <p:nvPr/>
        </p:nvSpPr>
        <p:spPr>
          <a:xfrm>
            <a:off x="350691" y="1442594"/>
            <a:ext cx="8140165" cy="4134425"/>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Project provides a structured approach to gather expert advice to develop models that address USCG Federal On Scene Coordinator (FOSC) core needs during an Arctic spill response. </a:t>
            </a:r>
          </a:p>
          <a:p>
            <a:pPr marL="285750" indent="-285750">
              <a:buFont typeface="Arial" panose="020B0604020202020204" pitchFamily="34" charset="0"/>
              <a:buChar char="•"/>
            </a:pPr>
            <a:r>
              <a:rPr lang="en-US" sz="1600" dirty="0"/>
              <a:t>Overall objective is to identify the: </a:t>
            </a:r>
          </a:p>
          <a:p>
            <a:pPr marL="971550" lvl="1" indent="-285750"/>
            <a:r>
              <a:rPr lang="en-US" sz="1600" dirty="0"/>
              <a:t>Specific needs to be addressed to obtain models that will be functional and effective in the response time scale to advance FOSC decision making during an incident as well as improve the experience gained from exercises and drills </a:t>
            </a:r>
          </a:p>
          <a:p>
            <a:pPr marL="971550" lvl="1" indent="-285750"/>
            <a:r>
              <a:rPr lang="en-US" sz="1600" dirty="0"/>
              <a:t>Current state-of-the-art Arctic maritime oil spill response models </a:t>
            </a:r>
          </a:p>
          <a:p>
            <a:pPr marL="971550" lvl="1" indent="-285750"/>
            <a:r>
              <a:rPr lang="en-US" sz="1600" dirty="0"/>
              <a:t>Potential integration of these models and components from recent research efforts </a:t>
            </a:r>
          </a:p>
          <a:p>
            <a:pPr marL="971550" lvl="1" indent="-285750"/>
            <a:r>
              <a:rPr lang="en-US" sz="1600" dirty="0"/>
              <a:t>Gaps in current models that need to be addressed by future research</a:t>
            </a:r>
          </a:p>
          <a:p>
            <a:pPr marL="285750" indent="-285750">
              <a:buFont typeface="Arial" panose="020B0604020202020204" pitchFamily="34" charset="0"/>
              <a:buChar char="•"/>
            </a:pPr>
            <a:r>
              <a:rPr lang="en-US" dirty="0"/>
              <a:t>Project outcome: Knowledge product/comprehensive report that will clearly delineate characteristics of Arctic oil spill response that make models appropriate required for daily response planning and decision-making </a:t>
            </a:r>
          </a:p>
          <a:p>
            <a:endParaRPr lang="en-US" sz="1500" dirty="0"/>
          </a:p>
        </p:txBody>
      </p:sp>
      <p:sp>
        <p:nvSpPr>
          <p:cNvPr id="6" name="Rectangle 5">
            <a:extLst>
              <a:ext uri="{FF2B5EF4-FFF2-40B4-BE49-F238E27FC236}">
                <a16:creationId xmlns:a16="http://schemas.microsoft.com/office/drawing/2014/main" id="{2C068C95-7703-415E-AD04-98FE210C348F}"/>
              </a:ext>
            </a:extLst>
          </p:cNvPr>
          <p:cNvSpPr/>
          <p:nvPr/>
        </p:nvSpPr>
        <p:spPr>
          <a:xfrm>
            <a:off x="837094" y="44890"/>
            <a:ext cx="4096891"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16294070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0692" y="417339"/>
            <a:ext cx="5458981" cy="960582"/>
          </a:xfrm>
        </p:spPr>
        <p:txBody>
          <a:bodyPr>
            <a:noAutofit/>
          </a:bodyPr>
          <a:lstStyle/>
          <a:p>
            <a:r>
              <a:rPr lang="en-US" sz="2800" dirty="0"/>
              <a:t>Oil Spill Modeling for Improved Response to Arctic Maritime Spills</a:t>
            </a:r>
            <a:endParaRPr lang="en-US" sz="2400" dirty="0"/>
          </a:p>
        </p:txBody>
      </p:sp>
      <p:sp>
        <p:nvSpPr>
          <p:cNvPr id="8" name="Text Placeholder 3"/>
          <p:cNvSpPr txBox="1">
            <a:spLocks/>
          </p:cNvSpPr>
          <p:nvPr/>
        </p:nvSpPr>
        <p:spPr>
          <a:xfrm>
            <a:off x="350691" y="1442594"/>
            <a:ext cx="8140165" cy="4134425"/>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Project provides a structured approach to gather expert advice to develop models that address </a:t>
            </a:r>
            <a:r>
              <a:rPr lang="en-US" dirty="0">
                <a:solidFill>
                  <a:srgbClr val="FFC000"/>
                </a:solidFill>
              </a:rPr>
              <a:t>USCG Federal On Scene Coordinator (FOSC) </a:t>
            </a:r>
            <a:r>
              <a:rPr lang="en-US" dirty="0"/>
              <a:t>core needs during an Arctic spill response. </a:t>
            </a:r>
          </a:p>
          <a:p>
            <a:pPr marL="285750" indent="-285750">
              <a:buFont typeface="Arial" panose="020B0604020202020204" pitchFamily="34" charset="0"/>
              <a:buChar char="•"/>
            </a:pPr>
            <a:r>
              <a:rPr lang="en-US" sz="1600" dirty="0"/>
              <a:t>Overall objective is to identify the: </a:t>
            </a:r>
          </a:p>
          <a:p>
            <a:pPr marL="971550" lvl="1" indent="-285750"/>
            <a:r>
              <a:rPr lang="en-US" sz="1600" dirty="0"/>
              <a:t>Specific needs to be addressed to obtain models that will </a:t>
            </a:r>
            <a:r>
              <a:rPr lang="en-US" sz="1600" dirty="0">
                <a:solidFill>
                  <a:srgbClr val="FFC000"/>
                </a:solidFill>
              </a:rPr>
              <a:t>be functional and effective </a:t>
            </a:r>
            <a:r>
              <a:rPr lang="en-US" sz="1600" dirty="0"/>
              <a:t>in the </a:t>
            </a:r>
            <a:r>
              <a:rPr lang="en-US" sz="1600" dirty="0">
                <a:solidFill>
                  <a:srgbClr val="FFC000"/>
                </a:solidFill>
              </a:rPr>
              <a:t>response time scale </a:t>
            </a:r>
            <a:r>
              <a:rPr lang="en-US" sz="1600" dirty="0"/>
              <a:t>to advance </a:t>
            </a:r>
            <a:r>
              <a:rPr lang="en-US" sz="1600" dirty="0">
                <a:solidFill>
                  <a:srgbClr val="FFC000"/>
                </a:solidFill>
              </a:rPr>
              <a:t>FOSC decision making </a:t>
            </a:r>
            <a:r>
              <a:rPr lang="en-US" sz="1600" dirty="0"/>
              <a:t>during an incident as well as improve the experience gained from exercises and drills </a:t>
            </a:r>
          </a:p>
          <a:p>
            <a:pPr marL="971550" lvl="1" indent="-285750"/>
            <a:r>
              <a:rPr lang="en-US" sz="1600" dirty="0"/>
              <a:t>Current </a:t>
            </a:r>
            <a:r>
              <a:rPr lang="en-US" sz="1600" dirty="0">
                <a:solidFill>
                  <a:srgbClr val="FFC000"/>
                </a:solidFill>
              </a:rPr>
              <a:t>state-of-the-art </a:t>
            </a:r>
            <a:r>
              <a:rPr lang="en-US" sz="1600" dirty="0"/>
              <a:t>Arctic maritime oil spill </a:t>
            </a:r>
            <a:r>
              <a:rPr lang="en-US" sz="1600" dirty="0">
                <a:solidFill>
                  <a:srgbClr val="FFC000"/>
                </a:solidFill>
              </a:rPr>
              <a:t>response models </a:t>
            </a:r>
          </a:p>
          <a:p>
            <a:pPr marL="971550" lvl="1" indent="-285750"/>
            <a:r>
              <a:rPr lang="en-US" sz="1600" dirty="0"/>
              <a:t>Potential integration of these models and components from recent research efforts (</a:t>
            </a:r>
            <a:r>
              <a:rPr lang="en-US" sz="1600" dirty="0">
                <a:solidFill>
                  <a:srgbClr val="FFC000"/>
                </a:solidFill>
              </a:rPr>
              <a:t>integration of ice models with oil spill models</a:t>
            </a:r>
            <a:r>
              <a:rPr lang="en-US" sz="1600" dirty="0"/>
              <a:t>)</a:t>
            </a:r>
          </a:p>
          <a:p>
            <a:pPr marL="971550" lvl="1" indent="-285750"/>
            <a:r>
              <a:rPr lang="en-US" sz="1600" dirty="0">
                <a:solidFill>
                  <a:srgbClr val="FFC000"/>
                </a:solidFill>
              </a:rPr>
              <a:t>Gaps</a:t>
            </a:r>
            <a:r>
              <a:rPr lang="en-US" sz="1600" dirty="0"/>
              <a:t> in current models that need to be addressed by future research</a:t>
            </a:r>
          </a:p>
          <a:p>
            <a:pPr marL="285750" indent="-285750">
              <a:buFont typeface="Arial" panose="020B0604020202020204" pitchFamily="34" charset="0"/>
              <a:buChar char="•"/>
            </a:pPr>
            <a:r>
              <a:rPr lang="en-US" dirty="0"/>
              <a:t>Project outcome: </a:t>
            </a:r>
            <a:r>
              <a:rPr lang="en-US" dirty="0">
                <a:solidFill>
                  <a:srgbClr val="FFC000"/>
                </a:solidFill>
              </a:rPr>
              <a:t>Knowledge product</a:t>
            </a:r>
            <a:r>
              <a:rPr lang="en-US" dirty="0"/>
              <a:t>/comprehensive report that will clearly delineate characteristics of Arctic oil spill response that make models appropriate required for </a:t>
            </a:r>
            <a:r>
              <a:rPr lang="en-US" dirty="0">
                <a:solidFill>
                  <a:srgbClr val="FFC000"/>
                </a:solidFill>
              </a:rPr>
              <a:t>daily response planning and decision-making </a:t>
            </a:r>
          </a:p>
          <a:p>
            <a:endParaRPr lang="en-US" sz="1500" dirty="0"/>
          </a:p>
        </p:txBody>
      </p:sp>
      <p:sp>
        <p:nvSpPr>
          <p:cNvPr id="6" name="Rectangle 5">
            <a:extLst>
              <a:ext uri="{FF2B5EF4-FFF2-40B4-BE49-F238E27FC236}">
                <a16:creationId xmlns:a16="http://schemas.microsoft.com/office/drawing/2014/main" id="{2C068C95-7703-415E-AD04-98FE210C348F}"/>
              </a:ext>
            </a:extLst>
          </p:cNvPr>
          <p:cNvSpPr/>
          <p:nvPr/>
        </p:nvSpPr>
        <p:spPr>
          <a:xfrm>
            <a:off x="837094" y="44890"/>
            <a:ext cx="4096891"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42024853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0692" y="417339"/>
            <a:ext cx="5458981" cy="960582"/>
          </a:xfrm>
        </p:spPr>
        <p:txBody>
          <a:bodyPr>
            <a:noAutofit/>
          </a:bodyPr>
          <a:lstStyle/>
          <a:p>
            <a:r>
              <a:rPr lang="en-US" sz="2800" dirty="0"/>
              <a:t>Oil Spill Modeling for Improved Response to Arctic Maritime Spills</a:t>
            </a:r>
            <a:endParaRPr lang="en-US" sz="2400" dirty="0"/>
          </a:p>
        </p:txBody>
      </p:sp>
      <p:sp>
        <p:nvSpPr>
          <p:cNvPr id="8" name="Text Placeholder 3"/>
          <p:cNvSpPr txBox="1">
            <a:spLocks/>
          </p:cNvSpPr>
          <p:nvPr/>
        </p:nvSpPr>
        <p:spPr>
          <a:xfrm>
            <a:off x="350692" y="1442594"/>
            <a:ext cx="9855490" cy="3951442"/>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Relation to the Homeland Security Challenge: </a:t>
            </a:r>
          </a:p>
          <a:p>
            <a:pPr marL="285750" indent="-285750">
              <a:buFont typeface="Arial" panose="020B0604020202020204" pitchFamily="34" charset="0"/>
              <a:buChar char="•"/>
            </a:pPr>
            <a:r>
              <a:rPr lang="en-US" sz="1600" dirty="0"/>
              <a:t>Improve understanding of the </a:t>
            </a:r>
            <a:r>
              <a:rPr lang="en-US" sz="1600" dirty="0">
                <a:solidFill>
                  <a:srgbClr val="FFC000"/>
                </a:solidFill>
              </a:rPr>
              <a:t>needs of Arctic oil spill model users (USCG FOSC</a:t>
            </a:r>
            <a:r>
              <a:rPr lang="en-US" sz="1600" dirty="0"/>
              <a:t>) and provide a framework for </a:t>
            </a:r>
            <a:r>
              <a:rPr lang="en-US" sz="1600" dirty="0">
                <a:solidFill>
                  <a:srgbClr val="FFC000"/>
                </a:solidFill>
              </a:rPr>
              <a:t>coordinating further modeling efforts</a:t>
            </a:r>
            <a:r>
              <a:rPr lang="en-US" sz="1600" dirty="0"/>
              <a:t>. In addition, will provide insight into utility of </a:t>
            </a:r>
            <a:r>
              <a:rPr lang="en-US" sz="1600" dirty="0">
                <a:solidFill>
                  <a:srgbClr val="FFC000"/>
                </a:solidFill>
              </a:rPr>
              <a:t>current</a:t>
            </a:r>
            <a:r>
              <a:rPr lang="en-US" sz="1600" dirty="0"/>
              <a:t> </a:t>
            </a:r>
            <a:r>
              <a:rPr lang="en-US" sz="1600" dirty="0">
                <a:solidFill>
                  <a:srgbClr val="FFC000"/>
                </a:solidFill>
              </a:rPr>
              <a:t>state-of-the-art models </a:t>
            </a:r>
            <a:r>
              <a:rPr lang="en-US" sz="1600" dirty="0"/>
              <a:t>and areas for further </a:t>
            </a:r>
            <a:r>
              <a:rPr lang="en-US" sz="1600" dirty="0">
                <a:solidFill>
                  <a:srgbClr val="FFC000"/>
                </a:solidFill>
              </a:rPr>
              <a:t>development of components/sub-models</a:t>
            </a:r>
            <a:r>
              <a:rPr lang="en-US" sz="1600" dirty="0"/>
              <a:t>. </a:t>
            </a:r>
          </a:p>
          <a:p>
            <a:r>
              <a:rPr lang="en-US" dirty="0"/>
              <a:t>Methods = 6 Phases: </a:t>
            </a:r>
          </a:p>
          <a:p>
            <a:pPr marL="285750" indent="-285750">
              <a:buFont typeface="Arial" panose="020B0604020202020204" pitchFamily="34" charset="0"/>
              <a:buChar char="•"/>
            </a:pPr>
            <a:r>
              <a:rPr lang="en-US" sz="1600" dirty="0"/>
              <a:t>Phase 1: Formation of Project Core Advisory Team. </a:t>
            </a:r>
          </a:p>
          <a:p>
            <a:pPr marL="285750" indent="-285750">
              <a:buFont typeface="Arial" panose="020B0604020202020204" pitchFamily="34" charset="0"/>
              <a:buChar char="•"/>
            </a:pPr>
            <a:r>
              <a:rPr lang="en-US" sz="1600" dirty="0"/>
              <a:t>Phase 2: Meeting of the Core Team and Key Agency Stakeholders to Determine the Needs of/Questions Addressed by Response Models to Facilitate FOSC Decision Making During Arctic Oil Spill Response. </a:t>
            </a:r>
          </a:p>
          <a:p>
            <a:pPr marL="285750" indent="-285750">
              <a:buFont typeface="Arial" panose="020B0604020202020204" pitchFamily="34" charset="0"/>
              <a:buChar char="•"/>
            </a:pPr>
            <a:r>
              <a:rPr lang="en-US" sz="1600" dirty="0"/>
              <a:t>Phase 3: A Three-Day Workshop on Arctic Maritime Spill Response Modeling. </a:t>
            </a:r>
          </a:p>
          <a:p>
            <a:pPr marL="285750" indent="-285750">
              <a:buFont typeface="Arial" panose="020B0604020202020204" pitchFamily="34" charset="0"/>
              <a:buChar char="•"/>
            </a:pPr>
            <a:r>
              <a:rPr lang="en-US" sz="1600" b="1" dirty="0"/>
              <a:t>Phase 4: Working Groups on Specific Response Model Components/Criteria (Draft of Knowledge Product Sections). </a:t>
            </a:r>
          </a:p>
          <a:p>
            <a:pPr marL="285750" indent="-285750">
              <a:buFont typeface="Arial" panose="020B0604020202020204" pitchFamily="34" charset="0"/>
              <a:buChar char="•"/>
            </a:pPr>
            <a:r>
              <a:rPr lang="en-US" sz="1600" dirty="0"/>
              <a:t>Phase 5: Two-Day Workshop to Review Working Group Drafts and Integrate Feedback into Knowledge Product. </a:t>
            </a:r>
          </a:p>
          <a:p>
            <a:pPr marL="285750" indent="-285750">
              <a:buFont typeface="Arial" panose="020B0604020202020204" pitchFamily="34" charset="0"/>
              <a:buChar char="•"/>
            </a:pPr>
            <a:r>
              <a:rPr lang="en-US" sz="1600" dirty="0"/>
              <a:t>Phase 6: Completion of Knowledge Product. </a:t>
            </a:r>
            <a:endParaRPr lang="en-US" dirty="0"/>
          </a:p>
          <a:p>
            <a:endParaRPr lang="en-US" sz="1400" dirty="0"/>
          </a:p>
        </p:txBody>
      </p:sp>
      <p:sp>
        <p:nvSpPr>
          <p:cNvPr id="6" name="Rectangle 5">
            <a:extLst>
              <a:ext uri="{FF2B5EF4-FFF2-40B4-BE49-F238E27FC236}">
                <a16:creationId xmlns:a16="http://schemas.microsoft.com/office/drawing/2014/main" id="{D18F838B-C2FD-493B-A47B-43480C657EC5}"/>
              </a:ext>
            </a:extLst>
          </p:cNvPr>
          <p:cNvSpPr/>
          <p:nvPr/>
        </p:nvSpPr>
        <p:spPr>
          <a:xfrm>
            <a:off x="837094" y="44890"/>
            <a:ext cx="4096891"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16046574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0692" y="417339"/>
            <a:ext cx="5458981" cy="960582"/>
          </a:xfrm>
        </p:spPr>
        <p:txBody>
          <a:bodyPr>
            <a:noAutofit/>
          </a:bodyPr>
          <a:lstStyle/>
          <a:p>
            <a:r>
              <a:rPr lang="en-US" sz="2800" dirty="0"/>
              <a:t>Oil Spill Modeling for Improved Response to Arctic Maritime Spills</a:t>
            </a:r>
            <a:endParaRPr lang="en-US" sz="2400" dirty="0"/>
          </a:p>
        </p:txBody>
      </p:sp>
      <p:sp>
        <p:nvSpPr>
          <p:cNvPr id="8" name="Text Placeholder 3"/>
          <p:cNvSpPr txBox="1">
            <a:spLocks/>
          </p:cNvSpPr>
          <p:nvPr/>
        </p:nvSpPr>
        <p:spPr>
          <a:xfrm>
            <a:off x="350691" y="1442594"/>
            <a:ext cx="10261382" cy="4134425"/>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Progress in Meeting Objectives: </a:t>
            </a:r>
          </a:p>
          <a:p>
            <a:pPr marL="285750" indent="-285750">
              <a:buFont typeface="Arial" panose="020B0604020202020204" pitchFamily="34" charset="0"/>
              <a:buChar char="•"/>
            </a:pPr>
            <a:r>
              <a:rPr lang="en-US" dirty="0"/>
              <a:t>Phase 1: Formation of Project Core Advisory Team </a:t>
            </a:r>
            <a:r>
              <a:rPr lang="en-US" dirty="0">
                <a:sym typeface="Wingdings" panose="05000000000000000000" pitchFamily="2" charset="2"/>
              </a:rPr>
              <a:t> </a:t>
            </a:r>
            <a:r>
              <a:rPr lang="en-US" b="1" dirty="0">
                <a:solidFill>
                  <a:srgbClr val="FFC000"/>
                </a:solidFill>
                <a:sym typeface="Wingdings" panose="05000000000000000000" pitchFamily="2" charset="2"/>
              </a:rPr>
              <a:t>COMPLETE (April 15, 2019) </a:t>
            </a:r>
          </a:p>
          <a:p>
            <a:pPr marL="285750" indent="-285750">
              <a:buFont typeface="Arial" panose="020B0604020202020204" pitchFamily="34" charset="0"/>
              <a:buChar char="•"/>
            </a:pPr>
            <a:r>
              <a:rPr lang="en-US" dirty="0">
                <a:sym typeface="Wingdings" panose="05000000000000000000" pitchFamily="2" charset="2"/>
              </a:rPr>
              <a:t>Phase 2: </a:t>
            </a:r>
            <a:r>
              <a:rPr lang="en-US" dirty="0"/>
              <a:t>Meeting of the Core Team and Key Agency Stakeholders to Determine the Needs of/Questions Addressed by Response Models to Facilitate FOSC Decision Making During Arctic Oil Spill Response </a:t>
            </a:r>
            <a:r>
              <a:rPr lang="en-US" dirty="0">
                <a:sym typeface="Wingdings" panose="05000000000000000000" pitchFamily="2" charset="2"/>
              </a:rPr>
              <a:t> </a:t>
            </a:r>
          </a:p>
          <a:p>
            <a:pPr marL="971550" lvl="1" indent="-285750"/>
            <a:r>
              <a:rPr lang="en-US" sz="1800" dirty="0">
                <a:sym typeface="Wingdings" panose="05000000000000000000" pitchFamily="2" charset="2"/>
              </a:rPr>
              <a:t>Meeting of the Core Team  </a:t>
            </a:r>
            <a:r>
              <a:rPr lang="en-US" sz="1800" b="1" dirty="0">
                <a:solidFill>
                  <a:srgbClr val="FFC000"/>
                </a:solidFill>
                <a:sym typeface="Wingdings" panose="05000000000000000000" pitchFamily="2" charset="2"/>
              </a:rPr>
              <a:t>COMPLETE (May 23, 2019) </a:t>
            </a:r>
          </a:p>
          <a:p>
            <a:pPr marL="971550" lvl="1" indent="-285750"/>
            <a:r>
              <a:rPr lang="en-US" sz="1800" dirty="0">
                <a:sym typeface="Wingdings" panose="05000000000000000000" pitchFamily="2" charset="2"/>
              </a:rPr>
              <a:t>Determination of Needs and Questions  </a:t>
            </a:r>
            <a:r>
              <a:rPr lang="en-US" sz="1800" b="1" dirty="0">
                <a:solidFill>
                  <a:srgbClr val="FFC000"/>
                </a:solidFill>
                <a:sym typeface="Wingdings" panose="05000000000000000000" pitchFamily="2" charset="2"/>
              </a:rPr>
              <a:t>COMPLETE (July 12, 2019)</a:t>
            </a:r>
            <a:endParaRPr lang="en-US" sz="1800" b="1" dirty="0">
              <a:solidFill>
                <a:srgbClr val="FFC000"/>
              </a:solidFill>
            </a:endParaRPr>
          </a:p>
          <a:p>
            <a:pPr marL="285750" indent="-285750">
              <a:buFont typeface="Arial" panose="020B0604020202020204" pitchFamily="34" charset="0"/>
              <a:buChar char="•"/>
            </a:pPr>
            <a:r>
              <a:rPr lang="en-US" b="1" dirty="0">
                <a:solidFill>
                  <a:srgbClr val="F8F8F8"/>
                </a:solidFill>
              </a:rPr>
              <a:t>Phase 3: A Three-Day Workshop on Arctic Maritime Spill Response Modeling </a:t>
            </a:r>
            <a:r>
              <a:rPr lang="en-US" b="1" dirty="0">
                <a:solidFill>
                  <a:srgbClr val="F8F8F8"/>
                </a:solidFill>
                <a:sym typeface="Wingdings" panose="05000000000000000000" pitchFamily="2" charset="2"/>
              </a:rPr>
              <a:t> </a:t>
            </a:r>
          </a:p>
          <a:p>
            <a:pPr marL="971550" lvl="1" indent="-285750"/>
            <a:r>
              <a:rPr lang="en-US" sz="1800" b="1" dirty="0">
                <a:solidFill>
                  <a:srgbClr val="FFC000"/>
                </a:solidFill>
                <a:sym typeface="Wingdings" panose="05000000000000000000" pitchFamily="2" charset="2"/>
              </a:rPr>
              <a:t>COMPLETE (December 3-5, 2019) </a:t>
            </a:r>
            <a:endParaRPr lang="en-US" sz="1800" dirty="0"/>
          </a:p>
          <a:p>
            <a:pPr marL="285750" indent="-285750">
              <a:buFont typeface="Arial" panose="020B0604020202020204" pitchFamily="34" charset="0"/>
              <a:buChar char="•"/>
            </a:pPr>
            <a:r>
              <a:rPr lang="en-US" b="1" dirty="0"/>
              <a:t>Phase 4: Working Groups on Specific Response Model Components/Criteria (Draft of Knowledge Product Sections) </a:t>
            </a:r>
            <a:r>
              <a:rPr lang="en-US" b="1" dirty="0">
                <a:sym typeface="Wingdings" panose="05000000000000000000" pitchFamily="2" charset="2"/>
              </a:rPr>
              <a:t> </a:t>
            </a:r>
            <a:r>
              <a:rPr lang="en-US" b="1" dirty="0">
                <a:solidFill>
                  <a:srgbClr val="FFC000"/>
                </a:solidFill>
                <a:sym typeface="Wingdings" panose="05000000000000000000" pitchFamily="2" charset="2"/>
              </a:rPr>
              <a:t>IN PROGRESS </a:t>
            </a:r>
            <a:endParaRPr lang="en-US" b="1" dirty="0">
              <a:solidFill>
                <a:srgbClr val="FFC000"/>
              </a:solidFill>
            </a:endParaRPr>
          </a:p>
          <a:p>
            <a:pPr marL="285750" indent="-285750">
              <a:buFont typeface="Arial" panose="020B0604020202020204" pitchFamily="34" charset="0"/>
              <a:buChar char="•"/>
            </a:pPr>
            <a:endParaRPr lang="en-US" sz="1400" dirty="0"/>
          </a:p>
          <a:p>
            <a:endParaRPr lang="en-US" sz="1400" dirty="0"/>
          </a:p>
        </p:txBody>
      </p:sp>
      <p:sp>
        <p:nvSpPr>
          <p:cNvPr id="6" name="Rectangle 5">
            <a:extLst>
              <a:ext uri="{FF2B5EF4-FFF2-40B4-BE49-F238E27FC236}">
                <a16:creationId xmlns:a16="http://schemas.microsoft.com/office/drawing/2014/main" id="{FD8F81EB-025F-4BEC-8773-65BFE69319C9}"/>
              </a:ext>
            </a:extLst>
          </p:cNvPr>
          <p:cNvSpPr/>
          <p:nvPr/>
        </p:nvSpPr>
        <p:spPr>
          <a:xfrm>
            <a:off x="837094" y="44890"/>
            <a:ext cx="4096891"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36872448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0982" y="119829"/>
            <a:ext cx="9290458" cy="960582"/>
          </a:xfrm>
        </p:spPr>
        <p:txBody>
          <a:bodyPr>
            <a:noAutofit/>
          </a:bodyPr>
          <a:lstStyle/>
          <a:p>
            <a:r>
              <a:rPr lang="en-US" sz="2800" dirty="0"/>
              <a:t>Core Team Needs and Questions (Phase 2)</a:t>
            </a:r>
            <a:endParaRPr lang="en-US" sz="2400" dirty="0"/>
          </a:p>
        </p:txBody>
      </p:sp>
      <p:sp>
        <p:nvSpPr>
          <p:cNvPr id="8" name="Text Placeholder 3"/>
          <p:cNvSpPr txBox="1">
            <a:spLocks/>
          </p:cNvSpPr>
          <p:nvPr/>
        </p:nvSpPr>
        <p:spPr>
          <a:xfrm>
            <a:off x="350691" y="1442594"/>
            <a:ext cx="10261382" cy="4134425"/>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Arial" panose="020B0604020202020204" pitchFamily="34" charset="0"/>
              <a:buChar char="•"/>
            </a:pPr>
            <a:endParaRPr lang="en-US" sz="1400" dirty="0"/>
          </a:p>
          <a:p>
            <a:endParaRPr lang="en-US" sz="1400" dirty="0"/>
          </a:p>
        </p:txBody>
      </p:sp>
      <p:sp>
        <p:nvSpPr>
          <p:cNvPr id="6" name="Rectangle 5">
            <a:extLst>
              <a:ext uri="{FF2B5EF4-FFF2-40B4-BE49-F238E27FC236}">
                <a16:creationId xmlns:a16="http://schemas.microsoft.com/office/drawing/2014/main" id="{FD8F81EB-025F-4BEC-8773-65BFE69319C9}"/>
              </a:ext>
            </a:extLst>
          </p:cNvPr>
          <p:cNvSpPr/>
          <p:nvPr/>
        </p:nvSpPr>
        <p:spPr>
          <a:xfrm>
            <a:off x="837094" y="44890"/>
            <a:ext cx="4096891"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6 Annual Meeting 14 May 2020</a:t>
            </a:r>
          </a:p>
        </p:txBody>
      </p:sp>
      <p:pic>
        <p:nvPicPr>
          <p:cNvPr id="3" name="Picture 2">
            <a:extLst>
              <a:ext uri="{FF2B5EF4-FFF2-40B4-BE49-F238E27FC236}">
                <a16:creationId xmlns:a16="http://schemas.microsoft.com/office/drawing/2014/main" id="{42AC2F59-4C75-4E46-8CDC-B853EF1A7524}"/>
              </a:ext>
            </a:extLst>
          </p:cNvPr>
          <p:cNvPicPr>
            <a:picLocks noChangeAspect="1"/>
          </p:cNvPicPr>
          <p:nvPr/>
        </p:nvPicPr>
        <p:blipFill>
          <a:blip r:embed="rId2"/>
          <a:stretch>
            <a:fillRect/>
          </a:stretch>
        </p:blipFill>
        <p:spPr>
          <a:xfrm>
            <a:off x="138066" y="1155350"/>
            <a:ext cx="5320916" cy="4519135"/>
          </a:xfrm>
          <a:prstGeom prst="rect">
            <a:avLst/>
          </a:prstGeom>
        </p:spPr>
      </p:pic>
      <p:pic>
        <p:nvPicPr>
          <p:cNvPr id="4" name="Picture 3">
            <a:extLst>
              <a:ext uri="{FF2B5EF4-FFF2-40B4-BE49-F238E27FC236}">
                <a16:creationId xmlns:a16="http://schemas.microsoft.com/office/drawing/2014/main" id="{AE3E42F2-F4D7-4850-9304-B124585A2831}"/>
              </a:ext>
            </a:extLst>
          </p:cNvPr>
          <p:cNvPicPr>
            <a:picLocks noChangeAspect="1"/>
          </p:cNvPicPr>
          <p:nvPr/>
        </p:nvPicPr>
        <p:blipFill>
          <a:blip r:embed="rId3"/>
          <a:stretch>
            <a:fillRect/>
          </a:stretch>
        </p:blipFill>
        <p:spPr>
          <a:xfrm>
            <a:off x="5282619" y="1442594"/>
            <a:ext cx="6909381" cy="4916787"/>
          </a:xfrm>
          <a:prstGeom prst="rect">
            <a:avLst/>
          </a:prstGeom>
        </p:spPr>
      </p:pic>
    </p:spTree>
    <p:extLst>
      <p:ext uri="{BB962C8B-B14F-4D97-AF65-F5344CB8AC3E}">
        <p14:creationId xmlns:p14="http://schemas.microsoft.com/office/powerpoint/2010/main" val="20651816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57E74CD-1A81-47EE-AF12-8A6B7A2249A2}"/>
              </a:ext>
            </a:extLst>
          </p:cNvPr>
          <p:cNvSpPr txBox="1">
            <a:spLocks/>
          </p:cNvSpPr>
          <p:nvPr/>
        </p:nvSpPr>
        <p:spPr>
          <a:xfrm>
            <a:off x="73891" y="576365"/>
            <a:ext cx="11610109" cy="960582"/>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2800" dirty="0"/>
              <a:t>Workshop: Oil Spill Modeling for Improved Response to Arctic Maritime Spills</a:t>
            </a:r>
          </a:p>
          <a:p>
            <a:pPr algn="ctr"/>
            <a:r>
              <a:rPr lang="en-US" sz="2800" dirty="0"/>
              <a:t>(Phase 3)</a:t>
            </a:r>
            <a:endParaRPr lang="en-US" sz="2400" dirty="0"/>
          </a:p>
        </p:txBody>
      </p:sp>
      <p:grpSp>
        <p:nvGrpSpPr>
          <p:cNvPr id="2" name="Group 1">
            <a:extLst>
              <a:ext uri="{FF2B5EF4-FFF2-40B4-BE49-F238E27FC236}">
                <a16:creationId xmlns:a16="http://schemas.microsoft.com/office/drawing/2014/main" id="{72E55A29-C7B6-43A9-B1B8-770515877340}"/>
              </a:ext>
            </a:extLst>
          </p:cNvPr>
          <p:cNvGrpSpPr/>
          <p:nvPr/>
        </p:nvGrpSpPr>
        <p:grpSpPr>
          <a:xfrm>
            <a:off x="5172364" y="1536947"/>
            <a:ext cx="6830319" cy="4338507"/>
            <a:chOff x="5705458" y="2274247"/>
            <a:chExt cx="6377124" cy="4162064"/>
          </a:xfrm>
        </p:grpSpPr>
        <p:pic>
          <p:nvPicPr>
            <p:cNvPr id="9" name="Picture 8">
              <a:extLst>
                <a:ext uri="{FF2B5EF4-FFF2-40B4-BE49-F238E27FC236}">
                  <a16:creationId xmlns:a16="http://schemas.microsoft.com/office/drawing/2014/main" id="{3F56BBA8-C455-4768-802A-1AF3CB00521A}"/>
                </a:ext>
              </a:extLst>
            </p:cNvPr>
            <p:cNvPicPr>
              <a:picLocks noChangeAspect="1"/>
            </p:cNvPicPr>
            <p:nvPr/>
          </p:nvPicPr>
          <p:blipFill rotWithShape="1">
            <a:blip r:embed="rId2"/>
            <a:srcRect r="1490"/>
            <a:stretch/>
          </p:blipFill>
          <p:spPr>
            <a:xfrm>
              <a:off x="5705458" y="3512923"/>
              <a:ext cx="6377123" cy="1030547"/>
            </a:xfrm>
            <a:prstGeom prst="rect">
              <a:avLst/>
            </a:prstGeom>
          </p:spPr>
        </p:pic>
        <p:pic>
          <p:nvPicPr>
            <p:cNvPr id="10" name="Picture 9">
              <a:extLst>
                <a:ext uri="{FF2B5EF4-FFF2-40B4-BE49-F238E27FC236}">
                  <a16:creationId xmlns:a16="http://schemas.microsoft.com/office/drawing/2014/main" id="{601961DF-5637-4349-B715-D42936A3826E}"/>
                </a:ext>
              </a:extLst>
            </p:cNvPr>
            <p:cNvPicPr>
              <a:picLocks noChangeAspect="1"/>
            </p:cNvPicPr>
            <p:nvPr/>
          </p:nvPicPr>
          <p:blipFill>
            <a:blip r:embed="rId3"/>
            <a:stretch>
              <a:fillRect/>
            </a:stretch>
          </p:blipFill>
          <p:spPr>
            <a:xfrm>
              <a:off x="5705458" y="4543470"/>
              <a:ext cx="6377123" cy="1892841"/>
            </a:xfrm>
            <a:prstGeom prst="rect">
              <a:avLst/>
            </a:prstGeom>
          </p:spPr>
        </p:pic>
        <p:pic>
          <p:nvPicPr>
            <p:cNvPr id="11" name="Picture 10">
              <a:extLst>
                <a:ext uri="{FF2B5EF4-FFF2-40B4-BE49-F238E27FC236}">
                  <a16:creationId xmlns:a16="http://schemas.microsoft.com/office/drawing/2014/main" id="{C585060D-7B48-439E-93FA-1C2F5BC87AF3}"/>
                </a:ext>
              </a:extLst>
            </p:cNvPr>
            <p:cNvPicPr>
              <a:picLocks noChangeAspect="1"/>
            </p:cNvPicPr>
            <p:nvPr/>
          </p:nvPicPr>
          <p:blipFill rotWithShape="1">
            <a:blip r:embed="rId4"/>
            <a:srcRect r="2937"/>
            <a:stretch/>
          </p:blipFill>
          <p:spPr>
            <a:xfrm>
              <a:off x="5705458" y="2274247"/>
              <a:ext cx="6377124" cy="1261894"/>
            </a:xfrm>
            <a:prstGeom prst="rect">
              <a:avLst/>
            </a:prstGeom>
          </p:spPr>
        </p:pic>
      </p:grpSp>
      <p:sp>
        <p:nvSpPr>
          <p:cNvPr id="12" name="Rectangle 11">
            <a:extLst>
              <a:ext uri="{FF2B5EF4-FFF2-40B4-BE49-F238E27FC236}">
                <a16:creationId xmlns:a16="http://schemas.microsoft.com/office/drawing/2014/main" id="{B77AD588-643F-4EA8-9D7E-4D4D67B3E94E}"/>
              </a:ext>
            </a:extLst>
          </p:cNvPr>
          <p:cNvSpPr/>
          <p:nvPr/>
        </p:nvSpPr>
        <p:spPr>
          <a:xfrm>
            <a:off x="837094" y="44890"/>
            <a:ext cx="4096891"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6 Annual Meeting 14 May 2020</a:t>
            </a:r>
          </a:p>
        </p:txBody>
      </p:sp>
      <p:sp>
        <p:nvSpPr>
          <p:cNvPr id="16" name="TextBox 15">
            <a:extLst>
              <a:ext uri="{FF2B5EF4-FFF2-40B4-BE49-F238E27FC236}">
                <a16:creationId xmlns:a16="http://schemas.microsoft.com/office/drawing/2014/main" id="{FC8B2A77-B80F-4056-8A1A-3E126B93A576}"/>
              </a:ext>
            </a:extLst>
          </p:cNvPr>
          <p:cNvSpPr txBox="1"/>
          <p:nvPr/>
        </p:nvSpPr>
        <p:spPr>
          <a:xfrm>
            <a:off x="73891" y="1536947"/>
            <a:ext cx="4989251" cy="3970318"/>
          </a:xfrm>
          <a:prstGeom prst="rect">
            <a:avLst/>
          </a:prstGeom>
          <a:noFill/>
        </p:spPr>
        <p:txBody>
          <a:bodyPr wrap="square" rtlCol="0">
            <a:spAutoFit/>
          </a:bodyPr>
          <a:lstStyle/>
          <a:p>
            <a:pPr marL="285750" indent="-285750">
              <a:buFont typeface="Arial" panose="020B0604020202020204" pitchFamily="34" charset="0"/>
              <a:buChar char="•"/>
            </a:pPr>
            <a:r>
              <a:rPr lang="en-US" dirty="0"/>
              <a:t>49 Participants from the U.S. and international </a:t>
            </a:r>
          </a:p>
          <a:p>
            <a:pPr marL="285750" indent="-285750">
              <a:buFont typeface="Arial" panose="020B0604020202020204" pitchFamily="34" charset="0"/>
              <a:buChar char="•"/>
            </a:pPr>
            <a:r>
              <a:rPr lang="en-US" dirty="0"/>
              <a:t>Ice modelers and oil spill modelers presented on the state of the art models available for the Arctic </a:t>
            </a:r>
          </a:p>
          <a:p>
            <a:pPr marL="285750" indent="-285750">
              <a:buFont typeface="Arial" panose="020B0604020202020204" pitchFamily="34" charset="0"/>
              <a:buChar char="•"/>
            </a:pPr>
            <a:r>
              <a:rPr lang="en-US" dirty="0"/>
              <a:t>Three different scenarios were discussed in breakout groups: </a:t>
            </a:r>
          </a:p>
          <a:p>
            <a:pPr marL="742950" lvl="1" indent="-285750">
              <a:buFont typeface="Arial" panose="020B0604020202020204" pitchFamily="34" charset="0"/>
              <a:buChar char="•"/>
            </a:pPr>
            <a:r>
              <a:rPr lang="en-US" dirty="0"/>
              <a:t>Well blowout under ice</a:t>
            </a:r>
          </a:p>
          <a:p>
            <a:pPr marL="742950" lvl="1" indent="-285750">
              <a:buFont typeface="Arial" panose="020B0604020202020204" pitchFamily="34" charset="0"/>
              <a:buChar char="•"/>
            </a:pPr>
            <a:r>
              <a:rPr lang="en-US" dirty="0"/>
              <a:t>Pipeline spill under landfast ice</a:t>
            </a:r>
          </a:p>
          <a:p>
            <a:pPr marL="742950" lvl="1" indent="-285750">
              <a:buFont typeface="Arial" panose="020B0604020202020204" pitchFamily="34" charset="0"/>
              <a:buChar char="•"/>
            </a:pPr>
            <a:r>
              <a:rPr lang="en-US" dirty="0"/>
              <a:t>Large vessel spill of combinations of oil in the shoulder season (during the fall as ice is developing) </a:t>
            </a:r>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
        <p:nvSpPr>
          <p:cNvPr id="3" name="Rectangle 2"/>
          <p:cNvSpPr/>
          <p:nvPr/>
        </p:nvSpPr>
        <p:spPr>
          <a:xfrm>
            <a:off x="5172364" y="2852337"/>
            <a:ext cx="2752436" cy="232608"/>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5172364" y="3910916"/>
            <a:ext cx="2752436" cy="232608"/>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569386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57E74CD-1A81-47EE-AF12-8A6B7A2249A2}"/>
              </a:ext>
            </a:extLst>
          </p:cNvPr>
          <p:cNvSpPr txBox="1">
            <a:spLocks/>
          </p:cNvSpPr>
          <p:nvPr/>
        </p:nvSpPr>
        <p:spPr>
          <a:xfrm>
            <a:off x="337440" y="576365"/>
            <a:ext cx="5458981" cy="960582"/>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endParaRPr lang="en-US" sz="2400" dirty="0"/>
          </a:p>
        </p:txBody>
      </p:sp>
      <p:sp>
        <p:nvSpPr>
          <p:cNvPr id="12" name="Rectangle 11">
            <a:extLst>
              <a:ext uri="{FF2B5EF4-FFF2-40B4-BE49-F238E27FC236}">
                <a16:creationId xmlns:a16="http://schemas.microsoft.com/office/drawing/2014/main" id="{B77AD588-643F-4EA8-9D7E-4D4D67B3E94E}"/>
              </a:ext>
            </a:extLst>
          </p:cNvPr>
          <p:cNvSpPr/>
          <p:nvPr/>
        </p:nvSpPr>
        <p:spPr>
          <a:xfrm>
            <a:off x="837094" y="44890"/>
            <a:ext cx="4096891"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6 Annual Meeting 14 May 2020</a:t>
            </a:r>
          </a:p>
        </p:txBody>
      </p:sp>
      <p:sp>
        <p:nvSpPr>
          <p:cNvPr id="15" name="TextBox 14">
            <a:extLst>
              <a:ext uri="{FF2B5EF4-FFF2-40B4-BE49-F238E27FC236}">
                <a16:creationId xmlns:a16="http://schemas.microsoft.com/office/drawing/2014/main" id="{193F98FD-8E71-4087-ABA6-8AF92AB7801B}"/>
              </a:ext>
            </a:extLst>
          </p:cNvPr>
          <p:cNvSpPr txBox="1"/>
          <p:nvPr/>
        </p:nvSpPr>
        <p:spPr>
          <a:xfrm>
            <a:off x="118459" y="1711598"/>
            <a:ext cx="4989251" cy="2831544"/>
          </a:xfrm>
          <a:prstGeom prst="rect">
            <a:avLst/>
          </a:prstGeom>
          <a:noFill/>
        </p:spPr>
        <p:txBody>
          <a:bodyPr wrap="square" rtlCol="0">
            <a:spAutoFit/>
          </a:bodyPr>
          <a:lstStyle/>
          <a:p>
            <a:pPr marL="285750" indent="-285750">
              <a:buFont typeface="Arial" panose="020B0604020202020204" pitchFamily="34" charset="0"/>
              <a:buChar char="•"/>
            </a:pPr>
            <a:r>
              <a:rPr lang="en-US" sz="2000" dirty="0"/>
              <a:t>Final plenary workshop session discussed four possible working group topics: </a:t>
            </a:r>
          </a:p>
          <a:p>
            <a:pPr marL="800100" lvl="1" indent="-342900">
              <a:buFont typeface="+mj-lt"/>
              <a:buAutoNum type="arabicPeriod"/>
            </a:pPr>
            <a:r>
              <a:rPr lang="en-US" sz="2000" dirty="0"/>
              <a:t>Oil and Ice Interactions (meter scale) </a:t>
            </a:r>
          </a:p>
          <a:p>
            <a:pPr marL="800100" lvl="1" indent="-342900">
              <a:buFont typeface="+mj-lt"/>
              <a:buAutoNum type="arabicPeriod"/>
            </a:pPr>
            <a:r>
              <a:rPr lang="en-US" sz="2000" dirty="0"/>
              <a:t>Oil and Ice Interactions (approximately kilometer </a:t>
            </a:r>
            <a:r>
              <a:rPr lang="en-US" sz="2000" baseline="30000" dirty="0"/>
              <a:t>+</a:t>
            </a:r>
            <a:r>
              <a:rPr lang="en-US" sz="2000" dirty="0"/>
              <a:t> scale) </a:t>
            </a:r>
          </a:p>
          <a:p>
            <a:pPr marL="800100" lvl="1" indent="-342900">
              <a:buFont typeface="+mj-lt"/>
              <a:buAutoNum type="arabicPeriod"/>
            </a:pPr>
            <a:r>
              <a:rPr lang="en-US" sz="2000" dirty="0"/>
              <a:t>New and Existing Technologies for Observing Ice and Informing Models </a:t>
            </a:r>
          </a:p>
          <a:p>
            <a:pPr marL="800100" lvl="1" indent="-342900">
              <a:buFont typeface="+mj-lt"/>
              <a:buAutoNum type="arabicPeriod"/>
            </a:pPr>
            <a:r>
              <a:rPr lang="en-US" sz="2000" dirty="0"/>
              <a:t>Visualization/Uncertainty </a:t>
            </a:r>
          </a:p>
          <a:p>
            <a:pPr marL="285750" indent="-285750">
              <a:buFont typeface="Arial" panose="020B0604020202020204" pitchFamily="34" charset="0"/>
              <a:buChar char="•"/>
            </a:pPr>
            <a:endParaRPr lang="en-US" dirty="0"/>
          </a:p>
        </p:txBody>
      </p:sp>
      <p:grpSp>
        <p:nvGrpSpPr>
          <p:cNvPr id="8" name="Group 7">
            <a:extLst>
              <a:ext uri="{FF2B5EF4-FFF2-40B4-BE49-F238E27FC236}">
                <a16:creationId xmlns:a16="http://schemas.microsoft.com/office/drawing/2014/main" id="{C89C6B56-EDB8-4980-B5C4-6F9083B446E5}"/>
              </a:ext>
            </a:extLst>
          </p:cNvPr>
          <p:cNvGrpSpPr/>
          <p:nvPr/>
        </p:nvGrpSpPr>
        <p:grpSpPr>
          <a:xfrm>
            <a:off x="5107710" y="1584201"/>
            <a:ext cx="6908799" cy="5139871"/>
            <a:chOff x="5639103" y="1743925"/>
            <a:chExt cx="6339043" cy="4914811"/>
          </a:xfrm>
        </p:grpSpPr>
        <p:pic>
          <p:nvPicPr>
            <p:cNvPr id="3" name="Picture 2">
              <a:extLst>
                <a:ext uri="{FF2B5EF4-FFF2-40B4-BE49-F238E27FC236}">
                  <a16:creationId xmlns:a16="http://schemas.microsoft.com/office/drawing/2014/main" id="{ECCC7D2C-1B08-41A6-9565-6EA5C0EBBCA5}"/>
                </a:ext>
              </a:extLst>
            </p:cNvPr>
            <p:cNvPicPr>
              <a:picLocks noChangeAspect="1"/>
            </p:cNvPicPr>
            <p:nvPr/>
          </p:nvPicPr>
          <p:blipFill rotWithShape="1">
            <a:blip r:embed="rId2"/>
            <a:srcRect l="-2545" t="8397"/>
            <a:stretch/>
          </p:blipFill>
          <p:spPr>
            <a:xfrm>
              <a:off x="5639103" y="1743925"/>
              <a:ext cx="6339043" cy="4914811"/>
            </a:xfrm>
            <a:prstGeom prst="rect">
              <a:avLst/>
            </a:prstGeom>
          </p:spPr>
        </p:pic>
        <p:sp>
          <p:nvSpPr>
            <p:cNvPr id="6" name="Rectangle 5">
              <a:extLst>
                <a:ext uri="{FF2B5EF4-FFF2-40B4-BE49-F238E27FC236}">
                  <a16:creationId xmlns:a16="http://schemas.microsoft.com/office/drawing/2014/main" id="{11E0E2FA-2907-4D82-8B1F-912904779125}"/>
                </a:ext>
              </a:extLst>
            </p:cNvPr>
            <p:cNvSpPr/>
            <p:nvPr/>
          </p:nvSpPr>
          <p:spPr>
            <a:xfrm>
              <a:off x="6019060" y="1760645"/>
              <a:ext cx="2521258" cy="21019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Rectangle 1"/>
          <p:cNvSpPr/>
          <p:nvPr/>
        </p:nvSpPr>
        <p:spPr>
          <a:xfrm>
            <a:off x="628073" y="529110"/>
            <a:ext cx="12192000" cy="954107"/>
          </a:xfrm>
          <a:prstGeom prst="rect">
            <a:avLst/>
          </a:prstGeom>
        </p:spPr>
        <p:txBody>
          <a:bodyPr wrap="square">
            <a:spAutoFit/>
          </a:bodyPr>
          <a:lstStyle/>
          <a:p>
            <a:r>
              <a:rPr lang="en-US" sz="2800" dirty="0">
                <a:latin typeface="Franklin Gothic Book" panose="020B0503020102020204" pitchFamily="34" charset="0"/>
              </a:rPr>
              <a:t>Workshop: Oil Spill Modeling for Improved Response to Arctic Maritime Spills</a:t>
            </a:r>
          </a:p>
          <a:p>
            <a:pPr algn="ctr"/>
            <a:r>
              <a:rPr lang="en-US" sz="2800" dirty="0">
                <a:latin typeface="Franklin Gothic Book" panose="020B0503020102020204" pitchFamily="34" charset="0"/>
              </a:rPr>
              <a:t>(Phase 3)</a:t>
            </a:r>
          </a:p>
        </p:txBody>
      </p:sp>
    </p:spTree>
    <p:extLst>
      <p:ext uri="{BB962C8B-B14F-4D97-AF65-F5344CB8AC3E}">
        <p14:creationId xmlns:p14="http://schemas.microsoft.com/office/powerpoint/2010/main" val="15387432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547D81F-9EEB-4672-8DE4-9550FF181EC3}"/>
              </a:ext>
            </a:extLst>
          </p:cNvPr>
          <p:cNvSpPr/>
          <p:nvPr/>
        </p:nvSpPr>
        <p:spPr>
          <a:xfrm>
            <a:off x="837094" y="44890"/>
            <a:ext cx="4096891"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6 Annual Meeting 14 May 2020</a:t>
            </a:r>
          </a:p>
        </p:txBody>
      </p:sp>
      <p:sp>
        <p:nvSpPr>
          <p:cNvPr id="4" name="Title 1">
            <a:extLst>
              <a:ext uri="{FF2B5EF4-FFF2-40B4-BE49-F238E27FC236}">
                <a16:creationId xmlns:a16="http://schemas.microsoft.com/office/drawing/2014/main" id="{9226854A-140E-4EDF-A704-EEC76BB07D83}"/>
              </a:ext>
            </a:extLst>
          </p:cNvPr>
          <p:cNvSpPr txBox="1">
            <a:spLocks/>
          </p:cNvSpPr>
          <p:nvPr/>
        </p:nvSpPr>
        <p:spPr>
          <a:xfrm>
            <a:off x="219363" y="457199"/>
            <a:ext cx="10515600" cy="59372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AMSM Phase 3 Workshop Report </a:t>
            </a:r>
          </a:p>
        </p:txBody>
      </p:sp>
      <p:pic>
        <p:nvPicPr>
          <p:cNvPr id="5" name="Picture 4">
            <a:extLst>
              <a:ext uri="{FF2B5EF4-FFF2-40B4-BE49-F238E27FC236}">
                <a16:creationId xmlns:a16="http://schemas.microsoft.com/office/drawing/2014/main" id="{2C4C06B9-ED26-42DC-BEF0-F7E49D2D60B5}"/>
              </a:ext>
            </a:extLst>
          </p:cNvPr>
          <p:cNvPicPr>
            <a:picLocks noChangeAspect="1"/>
          </p:cNvPicPr>
          <p:nvPr/>
        </p:nvPicPr>
        <p:blipFill>
          <a:blip r:embed="rId2"/>
          <a:stretch>
            <a:fillRect/>
          </a:stretch>
        </p:blipFill>
        <p:spPr>
          <a:xfrm>
            <a:off x="7365533" y="632677"/>
            <a:ext cx="4616741" cy="6169273"/>
          </a:xfrm>
          <a:prstGeom prst="rect">
            <a:avLst/>
          </a:prstGeom>
        </p:spPr>
      </p:pic>
      <p:pic>
        <p:nvPicPr>
          <p:cNvPr id="7" name="Picture 6">
            <a:extLst>
              <a:ext uri="{FF2B5EF4-FFF2-40B4-BE49-F238E27FC236}">
                <a16:creationId xmlns:a16="http://schemas.microsoft.com/office/drawing/2014/main" id="{5E02746E-426C-49C3-8FDD-6755682149E3}"/>
              </a:ext>
            </a:extLst>
          </p:cNvPr>
          <p:cNvPicPr>
            <a:picLocks noChangeAspect="1"/>
          </p:cNvPicPr>
          <p:nvPr/>
        </p:nvPicPr>
        <p:blipFill>
          <a:blip r:embed="rId3"/>
          <a:stretch>
            <a:fillRect/>
          </a:stretch>
        </p:blipFill>
        <p:spPr>
          <a:xfrm>
            <a:off x="837094" y="1155457"/>
            <a:ext cx="5606004" cy="4374859"/>
          </a:xfrm>
          <a:prstGeom prst="rect">
            <a:avLst/>
          </a:prstGeom>
        </p:spPr>
      </p:pic>
      <p:sp>
        <p:nvSpPr>
          <p:cNvPr id="8" name="Title 1">
            <a:extLst>
              <a:ext uri="{FF2B5EF4-FFF2-40B4-BE49-F238E27FC236}">
                <a16:creationId xmlns:a16="http://schemas.microsoft.com/office/drawing/2014/main" id="{E945DF05-6EDD-4257-9238-B31E91F23CCA}"/>
              </a:ext>
            </a:extLst>
          </p:cNvPr>
          <p:cNvSpPr txBox="1">
            <a:spLocks/>
          </p:cNvSpPr>
          <p:nvPr/>
        </p:nvSpPr>
        <p:spPr>
          <a:xfrm>
            <a:off x="4074273" y="5634848"/>
            <a:ext cx="3056200" cy="59372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2400" b="1" dirty="0">
                <a:solidFill>
                  <a:srgbClr val="FFC000"/>
                </a:solidFill>
              </a:rPr>
              <a:t>WWW.CRRC.UNH.EDU</a:t>
            </a:r>
          </a:p>
        </p:txBody>
      </p:sp>
    </p:spTree>
    <p:extLst>
      <p:ext uri="{BB962C8B-B14F-4D97-AF65-F5344CB8AC3E}">
        <p14:creationId xmlns:p14="http://schemas.microsoft.com/office/powerpoint/2010/main" val="37466000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1BDBB-17A2-4B4C-AA80-97D087354267}"/>
              </a:ext>
            </a:extLst>
          </p:cNvPr>
          <p:cNvSpPr>
            <a:spLocks noGrp="1"/>
          </p:cNvSpPr>
          <p:nvPr>
            <p:ph type="title"/>
          </p:nvPr>
        </p:nvSpPr>
        <p:spPr>
          <a:xfrm>
            <a:off x="0" y="458115"/>
            <a:ext cx="10515600" cy="593726"/>
          </a:xfrm>
        </p:spPr>
        <p:txBody>
          <a:bodyPr/>
          <a:lstStyle/>
          <a:p>
            <a:r>
              <a:rPr lang="en-US" dirty="0"/>
              <a:t>AMSM Working Group Topics (Phase 4)</a:t>
            </a:r>
          </a:p>
        </p:txBody>
      </p:sp>
      <p:sp>
        <p:nvSpPr>
          <p:cNvPr id="3" name="Text Placeholder 2">
            <a:extLst>
              <a:ext uri="{FF2B5EF4-FFF2-40B4-BE49-F238E27FC236}">
                <a16:creationId xmlns:a16="http://schemas.microsoft.com/office/drawing/2014/main" id="{36DF6EEA-1408-4045-8A65-125243F18F49}"/>
              </a:ext>
            </a:extLst>
          </p:cNvPr>
          <p:cNvSpPr>
            <a:spLocks noGrp="1"/>
          </p:cNvSpPr>
          <p:nvPr>
            <p:ph type="body" sz="quarter" idx="10"/>
          </p:nvPr>
        </p:nvSpPr>
        <p:spPr>
          <a:xfrm>
            <a:off x="369455" y="1051842"/>
            <a:ext cx="5855854" cy="5154994"/>
          </a:xfrm>
        </p:spPr>
        <p:txBody>
          <a:bodyPr>
            <a:normAutofit/>
          </a:bodyPr>
          <a:lstStyle/>
          <a:p>
            <a:pPr marL="285750" indent="-285750">
              <a:buFont typeface="Arial" panose="020B0604020202020204" pitchFamily="34" charset="0"/>
              <a:buChar char="•"/>
            </a:pPr>
            <a:r>
              <a:rPr lang="en-US" dirty="0"/>
              <a:t>Invitations went to all workshop participants, those invited who could not attend, and others suggested by workshop attendees and Core Team</a:t>
            </a:r>
          </a:p>
          <a:p>
            <a:pPr marL="285750" indent="-285750">
              <a:buFont typeface="Arial" panose="020B0604020202020204" pitchFamily="34" charset="0"/>
              <a:buChar char="•"/>
            </a:pPr>
            <a:r>
              <a:rPr lang="en-US" dirty="0"/>
              <a:t>Meetings began last month </a:t>
            </a:r>
          </a:p>
          <a:p>
            <a:pPr marL="971550" lvl="1" indent="-285750"/>
            <a:r>
              <a:rPr lang="en-US" sz="1800" dirty="0"/>
              <a:t>Each group will meet online every 3 weeks for one hour through mid-October </a:t>
            </a:r>
          </a:p>
          <a:p>
            <a:pPr marL="971550" lvl="1" indent="-285750"/>
            <a:r>
              <a:rPr lang="en-US" sz="1800" dirty="0"/>
              <a:t>Approximately 11 meetings per group</a:t>
            </a:r>
          </a:p>
          <a:p>
            <a:pPr marL="285750" indent="-285750">
              <a:buFont typeface="Arial" panose="020B0604020202020204" pitchFamily="34" charset="0"/>
              <a:buChar char="•"/>
            </a:pPr>
            <a:r>
              <a:rPr lang="en-US" dirty="0"/>
              <a:t>Each working group has a NOAA OR&amp;R modeling representative </a:t>
            </a:r>
          </a:p>
          <a:p>
            <a:pPr marL="285750" indent="-285750">
              <a:buFont typeface="Arial" panose="020B0604020202020204" pitchFamily="34" charset="0"/>
              <a:buChar char="•"/>
            </a:pPr>
            <a:r>
              <a:rPr lang="en-US" dirty="0"/>
              <a:t>Working Groups</a:t>
            </a:r>
          </a:p>
          <a:p>
            <a:pPr marL="800100" lvl="1" indent="-342900">
              <a:buFont typeface="+mj-lt"/>
              <a:buAutoNum type="arabicPeriod"/>
            </a:pPr>
            <a:r>
              <a:rPr lang="en-US" sz="1700" dirty="0"/>
              <a:t>Oil and Ice Interactions (meter scale) </a:t>
            </a:r>
          </a:p>
          <a:p>
            <a:pPr marL="800100" lvl="1" indent="-342900">
              <a:buFont typeface="+mj-lt"/>
              <a:buAutoNum type="arabicPeriod"/>
            </a:pPr>
            <a:r>
              <a:rPr lang="en-US" sz="1700" dirty="0"/>
              <a:t>Oil and Ice Interactions (approximately kilometer </a:t>
            </a:r>
            <a:r>
              <a:rPr lang="en-US" sz="1700" baseline="30000" dirty="0"/>
              <a:t>+</a:t>
            </a:r>
            <a:r>
              <a:rPr lang="en-US" sz="1700" dirty="0"/>
              <a:t> scale) </a:t>
            </a:r>
          </a:p>
          <a:p>
            <a:pPr marL="800100" lvl="1" indent="-342900">
              <a:buFont typeface="+mj-lt"/>
              <a:buAutoNum type="arabicPeriod"/>
            </a:pPr>
            <a:r>
              <a:rPr lang="en-US" sz="1700" dirty="0"/>
              <a:t>New and Existing Technologies for Observing Ice and Informing Models </a:t>
            </a:r>
          </a:p>
          <a:p>
            <a:pPr marL="800100" lvl="1" indent="-342900">
              <a:buFont typeface="+mj-lt"/>
              <a:buAutoNum type="arabicPeriod"/>
            </a:pPr>
            <a:r>
              <a:rPr lang="en-US" sz="1700" dirty="0"/>
              <a:t>Visualization/Uncertainty </a:t>
            </a:r>
          </a:p>
          <a:p>
            <a:pPr marL="971550" lvl="1" indent="-285750"/>
            <a:endParaRPr lang="en-US" dirty="0"/>
          </a:p>
        </p:txBody>
      </p:sp>
      <p:sp>
        <p:nvSpPr>
          <p:cNvPr id="5" name="Rectangle 4">
            <a:extLst>
              <a:ext uri="{FF2B5EF4-FFF2-40B4-BE49-F238E27FC236}">
                <a16:creationId xmlns:a16="http://schemas.microsoft.com/office/drawing/2014/main" id="{1EDC2CD5-475A-4162-9C7C-338379D1F75D}"/>
              </a:ext>
            </a:extLst>
          </p:cNvPr>
          <p:cNvSpPr/>
          <p:nvPr/>
        </p:nvSpPr>
        <p:spPr>
          <a:xfrm>
            <a:off x="837094" y="44890"/>
            <a:ext cx="4096891"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6 Annual Meeting 14 May 2020</a:t>
            </a:r>
          </a:p>
        </p:txBody>
      </p:sp>
      <p:pic>
        <p:nvPicPr>
          <p:cNvPr id="6" name="Picture 5">
            <a:extLst>
              <a:ext uri="{FF2B5EF4-FFF2-40B4-BE49-F238E27FC236}">
                <a16:creationId xmlns:a16="http://schemas.microsoft.com/office/drawing/2014/main" id="{0C7E8622-6C12-44A8-B47B-46771164D37C}"/>
              </a:ext>
            </a:extLst>
          </p:cNvPr>
          <p:cNvPicPr>
            <a:picLocks noChangeAspect="1"/>
          </p:cNvPicPr>
          <p:nvPr/>
        </p:nvPicPr>
        <p:blipFill>
          <a:blip r:embed="rId2"/>
          <a:stretch>
            <a:fillRect/>
          </a:stretch>
        </p:blipFill>
        <p:spPr>
          <a:xfrm>
            <a:off x="6598933" y="721452"/>
            <a:ext cx="5388536" cy="5981351"/>
          </a:xfrm>
          <a:prstGeom prst="rect">
            <a:avLst/>
          </a:prstGeom>
        </p:spPr>
      </p:pic>
    </p:spTree>
    <p:extLst>
      <p:ext uri="{BB962C8B-B14F-4D97-AF65-F5344CB8AC3E}">
        <p14:creationId xmlns:p14="http://schemas.microsoft.com/office/powerpoint/2010/main" val="8299111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1BDBB-17A2-4B4C-AA80-97D087354267}"/>
              </a:ext>
            </a:extLst>
          </p:cNvPr>
          <p:cNvSpPr>
            <a:spLocks noGrp="1"/>
          </p:cNvSpPr>
          <p:nvPr>
            <p:ph type="title"/>
          </p:nvPr>
        </p:nvSpPr>
        <p:spPr/>
        <p:txBody>
          <a:bodyPr/>
          <a:lstStyle/>
          <a:p>
            <a:r>
              <a:rPr lang="en-US" sz="2800" dirty="0"/>
              <a:t>AMSM Working Group Topics: Oil and Ice Interactions (meter scale) </a:t>
            </a:r>
            <a:r>
              <a:rPr lang="en-US" dirty="0"/>
              <a:t> </a:t>
            </a:r>
          </a:p>
        </p:txBody>
      </p:sp>
      <p:sp>
        <p:nvSpPr>
          <p:cNvPr id="3" name="Text Placeholder 2">
            <a:extLst>
              <a:ext uri="{FF2B5EF4-FFF2-40B4-BE49-F238E27FC236}">
                <a16:creationId xmlns:a16="http://schemas.microsoft.com/office/drawing/2014/main" id="{36DF6EEA-1408-4045-8A65-125243F18F49}"/>
              </a:ext>
            </a:extLst>
          </p:cNvPr>
          <p:cNvSpPr>
            <a:spLocks noGrp="1"/>
          </p:cNvSpPr>
          <p:nvPr>
            <p:ph type="body" sz="quarter" idx="10"/>
          </p:nvPr>
        </p:nvSpPr>
        <p:spPr>
          <a:xfrm>
            <a:off x="838200" y="1157289"/>
            <a:ext cx="10738281" cy="4446558"/>
          </a:xfrm>
        </p:spPr>
        <p:txBody>
          <a:bodyPr>
            <a:noAutofit/>
          </a:bodyPr>
          <a:lstStyle/>
          <a:p>
            <a:pPr fontAlgn="base"/>
            <a:r>
              <a:rPr lang="en-US" b="1" dirty="0"/>
              <a:t>Objectives</a:t>
            </a:r>
            <a:r>
              <a:rPr lang="en-US" dirty="0"/>
              <a:t>: Determine </a:t>
            </a:r>
            <a:r>
              <a:rPr lang="en-US" dirty="0">
                <a:solidFill>
                  <a:srgbClr val="FFC000"/>
                </a:solidFill>
              </a:rPr>
              <a:t>outputs from sub ice models </a:t>
            </a:r>
            <a:r>
              <a:rPr lang="en-US" dirty="0"/>
              <a:t>including what they are and </a:t>
            </a:r>
            <a:r>
              <a:rPr lang="en-US" dirty="0">
                <a:solidFill>
                  <a:srgbClr val="FFC000"/>
                </a:solidFill>
              </a:rPr>
              <a:t>how could they be used </a:t>
            </a:r>
            <a:r>
              <a:rPr lang="en-US" dirty="0"/>
              <a:t>to better understand sub models and </a:t>
            </a:r>
            <a:r>
              <a:rPr lang="en-US" dirty="0">
                <a:solidFill>
                  <a:schemeClr val="bg1">
                    <a:lumMod val="10000"/>
                    <a:lumOff val="90000"/>
                  </a:schemeClr>
                </a:solidFill>
              </a:rPr>
              <a:t>used</a:t>
            </a:r>
            <a:r>
              <a:rPr lang="en-US" dirty="0">
                <a:solidFill>
                  <a:srgbClr val="FFC000"/>
                </a:solidFill>
              </a:rPr>
              <a:t> in oil spill models </a:t>
            </a:r>
            <a:r>
              <a:rPr lang="en-US" dirty="0"/>
              <a:t>to define when oil is going to show up on the ice  </a:t>
            </a:r>
            <a:r>
              <a:rPr lang="en-US" dirty="0">
                <a:solidFill>
                  <a:srgbClr val="FFC000"/>
                </a:solidFill>
              </a:rPr>
              <a:t>surface vs. encapsulation vs. enter water under ice</a:t>
            </a:r>
            <a:r>
              <a:rPr lang="en-US" dirty="0"/>
              <a:t> </a:t>
            </a:r>
          </a:p>
          <a:p>
            <a:pPr lvl="1" fontAlgn="base"/>
            <a:r>
              <a:rPr lang="en-US" sz="1600" dirty="0"/>
              <a:t>Who does this kind of sub modeling and what are their sub models? (e.g., sub ice and ice forecasting models, data sets)</a:t>
            </a:r>
          </a:p>
          <a:p>
            <a:pPr lvl="1" fontAlgn="base"/>
            <a:r>
              <a:rPr lang="en-US" sz="1600" dirty="0"/>
              <a:t>How can oil be included in the existing ice sub models, how do we use output from existing ice sub models to predict the behavior of the ice.  </a:t>
            </a:r>
          </a:p>
          <a:p>
            <a:pPr lvl="1" fontAlgn="base"/>
            <a:r>
              <a:rPr lang="en-US" sz="1600" dirty="0"/>
              <a:t>Discuss how models may mesh with oil spill modelers (e.g., inform high resolution coupled simulations that can feed into larger scale models) </a:t>
            </a:r>
          </a:p>
          <a:p>
            <a:pPr lvl="1" fontAlgn="base"/>
            <a:r>
              <a:rPr lang="en-US" sz="1600" dirty="0"/>
              <a:t>List dynamic feedback from oil to sub ice models: how does oil affect what ice is doing? </a:t>
            </a:r>
          </a:p>
          <a:p>
            <a:pPr lvl="1" fontAlgn="base"/>
            <a:r>
              <a:rPr lang="en-US" sz="1600" dirty="0"/>
              <a:t>How do different types/characteristics of ice affect oil behavior? </a:t>
            </a:r>
          </a:p>
          <a:p>
            <a:pPr lvl="1" fontAlgn="base"/>
            <a:r>
              <a:rPr lang="en-US" sz="1600" dirty="0"/>
              <a:t>How do we recognize/</a:t>
            </a:r>
            <a:r>
              <a:rPr lang="en-US" sz="1600" dirty="0">
                <a:solidFill>
                  <a:srgbClr val="FFC000"/>
                </a:solidFill>
              </a:rPr>
              <a:t>incorporate</a:t>
            </a:r>
            <a:r>
              <a:rPr lang="en-US" sz="1600" dirty="0"/>
              <a:t> the value in including </a:t>
            </a:r>
            <a:r>
              <a:rPr lang="en-US" sz="1600" dirty="0">
                <a:solidFill>
                  <a:srgbClr val="FFC000"/>
                </a:solidFill>
              </a:rPr>
              <a:t>traditional knowledge </a:t>
            </a:r>
            <a:r>
              <a:rPr lang="en-US" sz="1600" dirty="0"/>
              <a:t>with specialty in small scale ice interactions </a:t>
            </a:r>
          </a:p>
          <a:p>
            <a:pPr lvl="2" fontAlgn="base"/>
            <a:r>
              <a:rPr lang="en-US" sz="1600" dirty="0"/>
              <a:t>When responders in the field are walking out on the ice its important to be able to identify ice integrity, what might the end result of this be for response modeling? How to bridge this gap. What are the key timescales for the information and processes (near-term vs long-term)? </a:t>
            </a:r>
          </a:p>
        </p:txBody>
      </p:sp>
      <p:sp>
        <p:nvSpPr>
          <p:cNvPr id="5" name="Rectangle 4">
            <a:extLst>
              <a:ext uri="{FF2B5EF4-FFF2-40B4-BE49-F238E27FC236}">
                <a16:creationId xmlns:a16="http://schemas.microsoft.com/office/drawing/2014/main" id="{1EDC2CD5-475A-4162-9C7C-338379D1F75D}"/>
              </a:ext>
            </a:extLst>
          </p:cNvPr>
          <p:cNvSpPr/>
          <p:nvPr/>
        </p:nvSpPr>
        <p:spPr>
          <a:xfrm>
            <a:off x="837094" y="44890"/>
            <a:ext cx="4096891"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39895664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1BDBB-17A2-4B4C-AA80-97D087354267}"/>
              </a:ext>
            </a:extLst>
          </p:cNvPr>
          <p:cNvSpPr>
            <a:spLocks noGrp="1"/>
          </p:cNvSpPr>
          <p:nvPr>
            <p:ph type="title"/>
          </p:nvPr>
        </p:nvSpPr>
        <p:spPr/>
        <p:txBody>
          <a:bodyPr/>
          <a:lstStyle/>
          <a:p>
            <a:r>
              <a:rPr lang="en-US" sz="2800" dirty="0"/>
              <a:t>AMSM Working Group Topics: Oil and Ice Interactions (km+ scale)  </a:t>
            </a:r>
          </a:p>
        </p:txBody>
      </p:sp>
      <p:sp>
        <p:nvSpPr>
          <p:cNvPr id="3" name="Text Placeholder 2">
            <a:extLst>
              <a:ext uri="{FF2B5EF4-FFF2-40B4-BE49-F238E27FC236}">
                <a16:creationId xmlns:a16="http://schemas.microsoft.com/office/drawing/2014/main" id="{36DF6EEA-1408-4045-8A65-125243F18F49}"/>
              </a:ext>
            </a:extLst>
          </p:cNvPr>
          <p:cNvSpPr>
            <a:spLocks noGrp="1"/>
          </p:cNvSpPr>
          <p:nvPr>
            <p:ph type="body" sz="quarter" idx="10"/>
          </p:nvPr>
        </p:nvSpPr>
        <p:spPr>
          <a:xfrm>
            <a:off x="838201" y="1157289"/>
            <a:ext cx="10515600" cy="4446558"/>
          </a:xfrm>
        </p:spPr>
        <p:txBody>
          <a:bodyPr>
            <a:normAutofit/>
          </a:bodyPr>
          <a:lstStyle/>
          <a:p>
            <a:pPr lvl="0"/>
            <a:r>
              <a:rPr lang="en-US" sz="2100" b="1" dirty="0"/>
              <a:t>Objectives</a:t>
            </a:r>
            <a:r>
              <a:rPr lang="en-US" sz="2100" dirty="0"/>
              <a:t>: What is the current state of the art ice modeling</a:t>
            </a:r>
            <a:r>
              <a:rPr lang="en-US" sz="2100" dirty="0">
                <a:solidFill>
                  <a:srgbClr val="FFC000"/>
                </a:solidFill>
              </a:rPr>
              <a:t>, revisit oil and ice modified fate and transport algorithms for what improvements can be made</a:t>
            </a:r>
            <a:r>
              <a:rPr lang="en-US" sz="2100" dirty="0"/>
              <a:t>? </a:t>
            </a:r>
          </a:p>
          <a:p>
            <a:pPr lvl="1"/>
            <a:r>
              <a:rPr lang="en-US" sz="1600" dirty="0"/>
              <a:t>Review widely adopted algorithms include: 80/20% rule, degradation, overused spreading algorithm </a:t>
            </a:r>
          </a:p>
          <a:p>
            <a:pPr lvl="1"/>
            <a:r>
              <a:rPr lang="en-US" sz="1600" dirty="0">
                <a:solidFill>
                  <a:srgbClr val="FFC000"/>
                </a:solidFill>
              </a:rPr>
              <a:t>Propose algorithms </a:t>
            </a:r>
            <a:r>
              <a:rPr lang="en-US" sz="1600" dirty="0"/>
              <a:t>for: Under ice storage capacity, effect of roughness, other aspects of oil in ice that we can already use to improve the model without new data (e.g., using ice velocity from coupled ice ocean model is better than previous rules of thumb, temporal component) oil thickness between ice floes, pumping of oil over and under ice floes</a:t>
            </a:r>
          </a:p>
          <a:p>
            <a:pPr lvl="2"/>
            <a:r>
              <a:rPr lang="en-US" sz="1600" dirty="0"/>
              <a:t>How does the </a:t>
            </a:r>
            <a:r>
              <a:rPr lang="en-US" sz="1600" dirty="0">
                <a:solidFill>
                  <a:srgbClr val="FFC000"/>
                </a:solidFill>
              </a:rPr>
              <a:t>type of oil affect the algorithms</a:t>
            </a:r>
            <a:r>
              <a:rPr lang="en-US" sz="1600" dirty="0"/>
              <a:t> used (e.g., higher pour point for crude oils, thermal effects from blowouts in shallow water that cause melting ice)? </a:t>
            </a:r>
          </a:p>
          <a:p>
            <a:pPr lvl="1"/>
            <a:r>
              <a:rPr lang="en-US" sz="1600" dirty="0"/>
              <a:t>Are there </a:t>
            </a:r>
            <a:r>
              <a:rPr lang="en-US" sz="1600" dirty="0">
                <a:solidFill>
                  <a:srgbClr val="FFC000"/>
                </a:solidFill>
              </a:rPr>
              <a:t>existing parameters from existing ice-ocean models </a:t>
            </a:r>
            <a:r>
              <a:rPr lang="en-US" sz="1600" dirty="0"/>
              <a:t>that are </a:t>
            </a:r>
            <a:r>
              <a:rPr lang="en-US" sz="1600" dirty="0">
                <a:solidFill>
                  <a:srgbClr val="FFC000"/>
                </a:solidFill>
              </a:rPr>
              <a:t>not</a:t>
            </a:r>
            <a:r>
              <a:rPr lang="en-US" sz="1600" dirty="0"/>
              <a:t> being </a:t>
            </a:r>
            <a:r>
              <a:rPr lang="en-US" sz="1600" dirty="0">
                <a:solidFill>
                  <a:srgbClr val="FFC000"/>
                </a:solidFill>
              </a:rPr>
              <a:t>used</a:t>
            </a:r>
            <a:r>
              <a:rPr lang="en-US" sz="1600" dirty="0"/>
              <a:t> in oil models and could be? </a:t>
            </a:r>
          </a:p>
          <a:p>
            <a:pPr lvl="1"/>
            <a:r>
              <a:rPr lang="en-US" sz="1600" dirty="0"/>
              <a:t>What is the scale of information that is </a:t>
            </a:r>
            <a:r>
              <a:rPr lang="en-US" sz="1600" dirty="0">
                <a:solidFill>
                  <a:srgbClr val="FFC000"/>
                </a:solidFill>
              </a:rPr>
              <a:t>useful for USCG decision making</a:t>
            </a:r>
            <a:r>
              <a:rPr lang="en-US" sz="1600" dirty="0"/>
              <a:t>? How well tested are the algorithms and how do they inform what’s happening? How much information is available in a timely enough manner to be useful? How do the algorithms inform the response options? </a:t>
            </a:r>
          </a:p>
          <a:p>
            <a:pPr lvl="1"/>
            <a:r>
              <a:rPr lang="en-US" sz="1600" dirty="0"/>
              <a:t>What are the processes that need to be included? What is the value of those parameters?</a:t>
            </a:r>
          </a:p>
        </p:txBody>
      </p:sp>
      <p:sp>
        <p:nvSpPr>
          <p:cNvPr id="5" name="Rectangle 4">
            <a:extLst>
              <a:ext uri="{FF2B5EF4-FFF2-40B4-BE49-F238E27FC236}">
                <a16:creationId xmlns:a16="http://schemas.microsoft.com/office/drawing/2014/main" id="{1EDC2CD5-475A-4162-9C7C-338379D1F75D}"/>
              </a:ext>
            </a:extLst>
          </p:cNvPr>
          <p:cNvSpPr/>
          <p:nvPr/>
        </p:nvSpPr>
        <p:spPr>
          <a:xfrm>
            <a:off x="837094" y="44890"/>
            <a:ext cx="4096891"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24314978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1BDBB-17A2-4B4C-AA80-97D087354267}"/>
              </a:ext>
            </a:extLst>
          </p:cNvPr>
          <p:cNvSpPr>
            <a:spLocks noGrp="1"/>
          </p:cNvSpPr>
          <p:nvPr>
            <p:ph type="title"/>
          </p:nvPr>
        </p:nvSpPr>
        <p:spPr>
          <a:xfrm>
            <a:off x="837094" y="772151"/>
            <a:ext cx="10515600" cy="593726"/>
          </a:xfrm>
        </p:spPr>
        <p:txBody>
          <a:bodyPr/>
          <a:lstStyle/>
          <a:p>
            <a:pPr algn="ctr"/>
            <a:r>
              <a:rPr lang="en-US" sz="2800" dirty="0"/>
              <a:t>AMSM Working Group Topics: New and Existing Technologies for Observing Ice and Informing Models </a:t>
            </a:r>
          </a:p>
        </p:txBody>
      </p:sp>
      <p:sp>
        <p:nvSpPr>
          <p:cNvPr id="3" name="Text Placeholder 2">
            <a:extLst>
              <a:ext uri="{FF2B5EF4-FFF2-40B4-BE49-F238E27FC236}">
                <a16:creationId xmlns:a16="http://schemas.microsoft.com/office/drawing/2014/main" id="{36DF6EEA-1408-4045-8A65-125243F18F49}"/>
              </a:ext>
            </a:extLst>
          </p:cNvPr>
          <p:cNvSpPr>
            <a:spLocks noGrp="1"/>
          </p:cNvSpPr>
          <p:nvPr>
            <p:ph type="body" sz="quarter" idx="10"/>
          </p:nvPr>
        </p:nvSpPr>
        <p:spPr>
          <a:xfrm>
            <a:off x="838200" y="1785362"/>
            <a:ext cx="10515600" cy="4446558"/>
          </a:xfrm>
        </p:spPr>
        <p:txBody>
          <a:bodyPr>
            <a:normAutofit/>
          </a:bodyPr>
          <a:lstStyle/>
          <a:p>
            <a:pPr lvl="0"/>
            <a:r>
              <a:rPr lang="en-US" b="1" dirty="0"/>
              <a:t>Objectives</a:t>
            </a:r>
            <a:r>
              <a:rPr lang="en-US" dirty="0"/>
              <a:t>: What new and existing ice and environmental monitoring technologies exist and could be </a:t>
            </a:r>
            <a:r>
              <a:rPr lang="en-US" dirty="0">
                <a:solidFill>
                  <a:srgbClr val="FFC000"/>
                </a:solidFill>
              </a:rPr>
              <a:t>operationalized</a:t>
            </a:r>
            <a:r>
              <a:rPr lang="en-US" dirty="0"/>
              <a:t> as inputs to models </a:t>
            </a:r>
          </a:p>
          <a:p>
            <a:pPr lvl="1"/>
            <a:r>
              <a:rPr lang="en-US" sz="1600" dirty="0"/>
              <a:t>Include Alaska IOOS to determine what </a:t>
            </a:r>
            <a:r>
              <a:rPr lang="en-US" sz="1600" dirty="0">
                <a:solidFill>
                  <a:srgbClr val="FFC000"/>
                </a:solidFill>
              </a:rPr>
              <a:t>data</a:t>
            </a:r>
            <a:r>
              <a:rPr lang="en-US" sz="1600" dirty="0"/>
              <a:t> is already being collected (e.g., HF Radar data) that might be useful </a:t>
            </a:r>
          </a:p>
          <a:p>
            <a:pPr lvl="1"/>
            <a:r>
              <a:rPr lang="en-US" sz="1600" dirty="0"/>
              <a:t>What </a:t>
            </a:r>
            <a:r>
              <a:rPr lang="en-US" sz="1600" dirty="0">
                <a:solidFill>
                  <a:srgbClr val="FFC000"/>
                </a:solidFill>
              </a:rPr>
              <a:t>new technologies </a:t>
            </a:r>
            <a:r>
              <a:rPr lang="en-US" sz="1600" dirty="0"/>
              <a:t>might be available (e.g., induced polarization, satellite remote sensing, LRAUV – US and Canadian)? </a:t>
            </a:r>
          </a:p>
          <a:p>
            <a:pPr lvl="1"/>
            <a:r>
              <a:rPr lang="en-US" sz="1600" dirty="0"/>
              <a:t>How long does it take to </a:t>
            </a:r>
            <a:r>
              <a:rPr lang="en-US" sz="1600" dirty="0">
                <a:solidFill>
                  <a:srgbClr val="FFC000"/>
                </a:solidFill>
              </a:rPr>
              <a:t>deploy</a:t>
            </a:r>
            <a:r>
              <a:rPr lang="en-US" sz="1600" dirty="0"/>
              <a:t> certain sensors (e.g., buoys) </a:t>
            </a:r>
          </a:p>
          <a:p>
            <a:pPr lvl="1"/>
            <a:r>
              <a:rPr lang="en-US" sz="1600" dirty="0"/>
              <a:t>Summarizing information on what technologies/sensors are available, how </a:t>
            </a:r>
            <a:r>
              <a:rPr lang="en-US" sz="1600" dirty="0">
                <a:solidFill>
                  <a:srgbClr val="FFC000"/>
                </a:solidFill>
              </a:rPr>
              <a:t>accessible</a:t>
            </a:r>
            <a:r>
              <a:rPr lang="en-US" sz="1600" dirty="0"/>
              <a:t> are they, network between resources within ice modeling and oil spill modeling (e.g., suitable formats to ensure </a:t>
            </a:r>
            <a:r>
              <a:rPr lang="en-US" sz="1600" dirty="0">
                <a:solidFill>
                  <a:srgbClr val="FFC000"/>
                </a:solidFill>
              </a:rPr>
              <a:t>compatibility</a:t>
            </a:r>
            <a:r>
              <a:rPr lang="en-US" sz="1600" dirty="0"/>
              <a:t>) </a:t>
            </a:r>
          </a:p>
          <a:p>
            <a:pPr lvl="1"/>
            <a:r>
              <a:rPr lang="en-US" sz="1600" dirty="0"/>
              <a:t>How would we take what we learn and move it into oil and ice interactions at meter and km+ scale working groups?  (Will be done during Phase 4 working group period)</a:t>
            </a:r>
          </a:p>
        </p:txBody>
      </p:sp>
      <p:sp>
        <p:nvSpPr>
          <p:cNvPr id="5" name="Rectangle 4">
            <a:extLst>
              <a:ext uri="{FF2B5EF4-FFF2-40B4-BE49-F238E27FC236}">
                <a16:creationId xmlns:a16="http://schemas.microsoft.com/office/drawing/2014/main" id="{1EDC2CD5-475A-4162-9C7C-338379D1F75D}"/>
              </a:ext>
            </a:extLst>
          </p:cNvPr>
          <p:cNvSpPr/>
          <p:nvPr/>
        </p:nvSpPr>
        <p:spPr>
          <a:xfrm>
            <a:off x="837094" y="44890"/>
            <a:ext cx="4096891"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12272196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1BDBB-17A2-4B4C-AA80-97D087354267}"/>
              </a:ext>
            </a:extLst>
          </p:cNvPr>
          <p:cNvSpPr>
            <a:spLocks noGrp="1"/>
          </p:cNvSpPr>
          <p:nvPr>
            <p:ph type="title"/>
          </p:nvPr>
        </p:nvSpPr>
        <p:spPr/>
        <p:txBody>
          <a:bodyPr/>
          <a:lstStyle/>
          <a:p>
            <a:r>
              <a:rPr lang="en-US" dirty="0"/>
              <a:t>AMSM Working Group Topics: Visualization/Uncertainty</a:t>
            </a:r>
          </a:p>
        </p:txBody>
      </p:sp>
      <p:sp>
        <p:nvSpPr>
          <p:cNvPr id="3" name="Text Placeholder 2">
            <a:extLst>
              <a:ext uri="{FF2B5EF4-FFF2-40B4-BE49-F238E27FC236}">
                <a16:creationId xmlns:a16="http://schemas.microsoft.com/office/drawing/2014/main" id="{36DF6EEA-1408-4045-8A65-125243F18F49}"/>
              </a:ext>
            </a:extLst>
          </p:cNvPr>
          <p:cNvSpPr>
            <a:spLocks noGrp="1"/>
          </p:cNvSpPr>
          <p:nvPr>
            <p:ph type="body" sz="quarter" idx="10"/>
          </p:nvPr>
        </p:nvSpPr>
        <p:spPr>
          <a:xfrm>
            <a:off x="838201" y="1157289"/>
            <a:ext cx="10515600" cy="4446558"/>
          </a:xfrm>
        </p:spPr>
        <p:txBody>
          <a:bodyPr>
            <a:normAutofit/>
          </a:bodyPr>
          <a:lstStyle/>
          <a:p>
            <a:pPr fontAlgn="base"/>
            <a:r>
              <a:rPr lang="en-US" b="1" dirty="0"/>
              <a:t>Objectives</a:t>
            </a:r>
            <a:r>
              <a:rPr lang="en-US" dirty="0"/>
              <a:t>: </a:t>
            </a:r>
            <a:r>
              <a:rPr lang="en-US" dirty="0">
                <a:solidFill>
                  <a:srgbClr val="FFC000"/>
                </a:solidFill>
              </a:rPr>
              <a:t>How uncertainty</a:t>
            </a:r>
            <a:r>
              <a:rPr lang="en-US" dirty="0"/>
              <a:t> is </a:t>
            </a:r>
            <a:r>
              <a:rPr lang="en-US" dirty="0">
                <a:solidFill>
                  <a:srgbClr val="FFC000"/>
                </a:solidFill>
              </a:rPr>
              <a:t>shown</a:t>
            </a:r>
            <a:r>
              <a:rPr lang="en-US" dirty="0"/>
              <a:t> and the extent to which it is demonstrated </a:t>
            </a:r>
            <a:r>
              <a:rPr lang="en-US" dirty="0">
                <a:solidFill>
                  <a:srgbClr val="FFC000"/>
                </a:solidFill>
              </a:rPr>
              <a:t>in </a:t>
            </a:r>
            <a:r>
              <a:rPr lang="en-US" dirty="0">
                <a:solidFill>
                  <a:srgbClr val="FFFFFF"/>
                </a:solidFill>
              </a:rPr>
              <a:t>existing</a:t>
            </a:r>
            <a:r>
              <a:rPr lang="en-US" dirty="0">
                <a:solidFill>
                  <a:srgbClr val="FFC000"/>
                </a:solidFill>
              </a:rPr>
              <a:t> oil and ice forecasts</a:t>
            </a:r>
            <a:r>
              <a:rPr lang="en-US" dirty="0"/>
              <a:t>? </a:t>
            </a:r>
          </a:p>
          <a:p>
            <a:pPr lvl="1" fontAlgn="base"/>
            <a:r>
              <a:rPr lang="en-US" sz="1600" dirty="0"/>
              <a:t>What would </a:t>
            </a:r>
            <a:r>
              <a:rPr lang="en-US" sz="1600" dirty="0">
                <a:solidFill>
                  <a:srgbClr val="FFC000"/>
                </a:solidFill>
              </a:rPr>
              <a:t>responders want </a:t>
            </a:r>
            <a:r>
              <a:rPr lang="en-US" sz="1600" dirty="0"/>
              <a:t>to know that they aren’t getting now? Especially specific to oil in ice/Arctic.  </a:t>
            </a:r>
          </a:p>
          <a:p>
            <a:pPr lvl="2" fontAlgn="base"/>
            <a:r>
              <a:rPr lang="en-US" sz="1600" dirty="0"/>
              <a:t>Circular error of probability, thickness estimates? </a:t>
            </a:r>
          </a:p>
          <a:p>
            <a:pPr lvl="2" fontAlgn="base"/>
            <a:r>
              <a:rPr lang="en-US" sz="1600" dirty="0"/>
              <a:t>Which aspects of current model outputs are preferred/do you like? </a:t>
            </a:r>
          </a:p>
          <a:p>
            <a:pPr lvl="1" fontAlgn="base"/>
            <a:r>
              <a:rPr lang="en-US" sz="1600" dirty="0"/>
              <a:t>How will model outputs be presented into </a:t>
            </a:r>
            <a:r>
              <a:rPr lang="en-US" sz="1600" dirty="0">
                <a:solidFill>
                  <a:srgbClr val="FFC000"/>
                </a:solidFill>
              </a:rPr>
              <a:t>visualization systems used</a:t>
            </a:r>
            <a:r>
              <a:rPr lang="en-US" sz="1600" dirty="0"/>
              <a:t> by NOAA (e.g., ERMA) or USCG (e.g., CG1View, HSIN, AIS)? </a:t>
            </a:r>
          </a:p>
          <a:p>
            <a:pPr lvl="1" fontAlgn="base"/>
            <a:r>
              <a:rPr lang="en-US" sz="1600" dirty="0"/>
              <a:t>Are standard trajectory products an </a:t>
            </a:r>
            <a:r>
              <a:rPr lang="en-US" sz="1600" dirty="0">
                <a:solidFill>
                  <a:srgbClr val="FFC000"/>
                </a:solidFill>
              </a:rPr>
              <a:t>effective communication </a:t>
            </a:r>
            <a:r>
              <a:rPr lang="en-US" sz="1600" dirty="0"/>
              <a:t>strategy (if not, what needs to be done (i.e., response community, public))? </a:t>
            </a:r>
          </a:p>
          <a:p>
            <a:pPr lvl="1" fontAlgn="base"/>
            <a:r>
              <a:rPr lang="en-US" sz="1600" dirty="0"/>
              <a:t>How should this product evolve to suit modern needs in the Arctic (e.g., show where the ice is)? </a:t>
            </a:r>
          </a:p>
          <a:p>
            <a:pPr lvl="1" fontAlgn="base"/>
            <a:r>
              <a:rPr lang="en-US" sz="1600" dirty="0"/>
              <a:t>How to </a:t>
            </a:r>
            <a:r>
              <a:rPr lang="en-US" sz="1600" dirty="0">
                <a:solidFill>
                  <a:srgbClr val="FFC000"/>
                </a:solidFill>
              </a:rPr>
              <a:t>visualize/convey uncertainty</a:t>
            </a:r>
            <a:r>
              <a:rPr lang="en-US" sz="1600" dirty="0"/>
              <a:t>? How are these things currently conveyed by oil and ice models? </a:t>
            </a:r>
          </a:p>
          <a:p>
            <a:pPr lvl="1" fontAlgn="base"/>
            <a:r>
              <a:rPr lang="en-US" sz="1600" dirty="0"/>
              <a:t>How can model outputs and field data be compared (e.g. not just visually)? </a:t>
            </a:r>
          </a:p>
          <a:p>
            <a:pPr lvl="1" fontAlgn="base"/>
            <a:r>
              <a:rPr lang="en-US" sz="1600" dirty="0">
                <a:solidFill>
                  <a:srgbClr val="FFC000"/>
                </a:solidFill>
              </a:rPr>
              <a:t>Do the models accurately predict what actually happens </a:t>
            </a:r>
            <a:r>
              <a:rPr lang="en-US" sz="1600" dirty="0"/>
              <a:t>and how can models be </a:t>
            </a:r>
            <a:r>
              <a:rPr lang="en-US" sz="1600" dirty="0">
                <a:solidFill>
                  <a:srgbClr val="FFC000"/>
                </a:solidFill>
              </a:rPr>
              <a:t>adjusted in real time </a:t>
            </a:r>
            <a:r>
              <a:rPr lang="en-US" sz="1600" dirty="0"/>
              <a:t>to make predictions better? </a:t>
            </a:r>
          </a:p>
        </p:txBody>
      </p:sp>
      <p:sp>
        <p:nvSpPr>
          <p:cNvPr id="5" name="Rectangle 4">
            <a:extLst>
              <a:ext uri="{FF2B5EF4-FFF2-40B4-BE49-F238E27FC236}">
                <a16:creationId xmlns:a16="http://schemas.microsoft.com/office/drawing/2014/main" id="{1EDC2CD5-475A-4162-9C7C-338379D1F75D}"/>
              </a:ext>
            </a:extLst>
          </p:cNvPr>
          <p:cNvSpPr/>
          <p:nvPr/>
        </p:nvSpPr>
        <p:spPr>
          <a:xfrm>
            <a:off x="837094" y="44890"/>
            <a:ext cx="4096891"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37640831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2D5A7E81-A14F-4841-BD43-1E589260D74B}"/>
              </a:ext>
            </a:extLst>
          </p:cNvPr>
          <p:cNvGraphicFramePr/>
          <p:nvPr>
            <p:extLst>
              <p:ext uri="{D42A27DB-BD31-4B8C-83A1-F6EECF244321}">
                <p14:modId xmlns:p14="http://schemas.microsoft.com/office/powerpoint/2010/main" val="3693869372"/>
              </p:ext>
            </p:extLst>
          </p:nvPr>
        </p:nvGraphicFramePr>
        <p:xfrm>
          <a:off x="505790" y="1222513"/>
          <a:ext cx="10821506" cy="44129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itle 1">
            <a:extLst>
              <a:ext uri="{FF2B5EF4-FFF2-40B4-BE49-F238E27FC236}">
                <a16:creationId xmlns:a16="http://schemas.microsoft.com/office/drawing/2014/main" id="{F287EA81-B43D-4324-A481-6ED4013500F6}"/>
              </a:ext>
            </a:extLst>
          </p:cNvPr>
          <p:cNvSpPr txBox="1">
            <a:spLocks/>
          </p:cNvSpPr>
          <p:nvPr/>
        </p:nvSpPr>
        <p:spPr>
          <a:xfrm>
            <a:off x="350692" y="510105"/>
            <a:ext cx="5458981" cy="960582"/>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2800" dirty="0"/>
              <a:t>Oil Spill Modeling for Improved Response to Arctic Maritime Spills</a:t>
            </a:r>
            <a:endParaRPr lang="en-US" sz="2400" dirty="0"/>
          </a:p>
        </p:txBody>
      </p:sp>
      <p:sp>
        <p:nvSpPr>
          <p:cNvPr id="5" name="Rectangle 4">
            <a:extLst>
              <a:ext uri="{FF2B5EF4-FFF2-40B4-BE49-F238E27FC236}">
                <a16:creationId xmlns:a16="http://schemas.microsoft.com/office/drawing/2014/main" id="{610A1F02-5BE1-432D-9CB0-AD11CABE59FC}"/>
              </a:ext>
            </a:extLst>
          </p:cNvPr>
          <p:cNvSpPr/>
          <p:nvPr/>
        </p:nvSpPr>
        <p:spPr>
          <a:xfrm>
            <a:off x="837094" y="44890"/>
            <a:ext cx="4096891"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6 Annual Meeting 14 May 2020</a:t>
            </a:r>
          </a:p>
        </p:txBody>
      </p:sp>
      <p:sp>
        <p:nvSpPr>
          <p:cNvPr id="11" name="TextBox 10">
            <a:extLst>
              <a:ext uri="{FF2B5EF4-FFF2-40B4-BE49-F238E27FC236}">
                <a16:creationId xmlns:a16="http://schemas.microsoft.com/office/drawing/2014/main" id="{58F6A7E4-7DF7-4D71-A1BC-8AD7C47B9109}"/>
              </a:ext>
            </a:extLst>
          </p:cNvPr>
          <p:cNvSpPr txBox="1"/>
          <p:nvPr/>
        </p:nvSpPr>
        <p:spPr>
          <a:xfrm rot="20052436">
            <a:off x="130206" y="2404948"/>
            <a:ext cx="1281344" cy="369332"/>
          </a:xfrm>
          <a:prstGeom prst="rect">
            <a:avLst/>
          </a:prstGeom>
          <a:noFill/>
        </p:spPr>
        <p:txBody>
          <a:bodyPr wrap="square" rtlCol="0">
            <a:spAutoFit/>
          </a:bodyPr>
          <a:lstStyle/>
          <a:p>
            <a:r>
              <a:rPr lang="en-US" b="1" dirty="0">
                <a:solidFill>
                  <a:srgbClr val="FFC000"/>
                </a:solidFill>
              </a:rPr>
              <a:t>COMPLETE</a:t>
            </a:r>
          </a:p>
        </p:txBody>
      </p:sp>
      <p:sp>
        <p:nvSpPr>
          <p:cNvPr id="12" name="TextBox 11">
            <a:extLst>
              <a:ext uri="{FF2B5EF4-FFF2-40B4-BE49-F238E27FC236}">
                <a16:creationId xmlns:a16="http://schemas.microsoft.com/office/drawing/2014/main" id="{522D30A4-5F69-47DF-9144-C34ADFF19470}"/>
              </a:ext>
            </a:extLst>
          </p:cNvPr>
          <p:cNvSpPr txBox="1"/>
          <p:nvPr/>
        </p:nvSpPr>
        <p:spPr>
          <a:xfrm rot="20052436">
            <a:off x="1995996" y="2404947"/>
            <a:ext cx="1281344" cy="369332"/>
          </a:xfrm>
          <a:prstGeom prst="rect">
            <a:avLst/>
          </a:prstGeom>
          <a:noFill/>
        </p:spPr>
        <p:txBody>
          <a:bodyPr wrap="square" rtlCol="0">
            <a:spAutoFit/>
          </a:bodyPr>
          <a:lstStyle/>
          <a:p>
            <a:r>
              <a:rPr lang="en-US" b="1" dirty="0">
                <a:solidFill>
                  <a:srgbClr val="FFC000"/>
                </a:solidFill>
              </a:rPr>
              <a:t>COMPLETE</a:t>
            </a:r>
          </a:p>
        </p:txBody>
      </p:sp>
      <p:sp>
        <p:nvSpPr>
          <p:cNvPr id="13" name="TextBox 12">
            <a:extLst>
              <a:ext uri="{FF2B5EF4-FFF2-40B4-BE49-F238E27FC236}">
                <a16:creationId xmlns:a16="http://schemas.microsoft.com/office/drawing/2014/main" id="{82BFF742-CFBA-40AD-9DDE-9BA3128D3B20}"/>
              </a:ext>
            </a:extLst>
          </p:cNvPr>
          <p:cNvSpPr txBox="1"/>
          <p:nvPr/>
        </p:nvSpPr>
        <p:spPr>
          <a:xfrm rot="20052436">
            <a:off x="5737013" y="2404945"/>
            <a:ext cx="1281344" cy="369332"/>
          </a:xfrm>
          <a:prstGeom prst="rect">
            <a:avLst/>
          </a:prstGeom>
          <a:noFill/>
        </p:spPr>
        <p:txBody>
          <a:bodyPr wrap="square" rtlCol="0">
            <a:spAutoFit/>
          </a:bodyPr>
          <a:lstStyle/>
          <a:p>
            <a:r>
              <a:rPr lang="en-US" b="1" dirty="0">
                <a:solidFill>
                  <a:srgbClr val="FFFFFF"/>
                </a:solidFill>
              </a:rPr>
              <a:t>ONGOING</a:t>
            </a:r>
          </a:p>
        </p:txBody>
      </p:sp>
      <p:sp>
        <p:nvSpPr>
          <p:cNvPr id="15" name="TextBox 14">
            <a:extLst>
              <a:ext uri="{FF2B5EF4-FFF2-40B4-BE49-F238E27FC236}">
                <a16:creationId xmlns:a16="http://schemas.microsoft.com/office/drawing/2014/main" id="{C34D636B-602A-402C-B12B-339218D80243}"/>
              </a:ext>
            </a:extLst>
          </p:cNvPr>
          <p:cNvSpPr txBox="1"/>
          <p:nvPr/>
        </p:nvSpPr>
        <p:spPr>
          <a:xfrm rot="20052436">
            <a:off x="9294586" y="2404947"/>
            <a:ext cx="1281344" cy="369332"/>
          </a:xfrm>
          <a:prstGeom prst="rect">
            <a:avLst/>
          </a:prstGeom>
          <a:noFill/>
        </p:spPr>
        <p:txBody>
          <a:bodyPr wrap="square" rtlCol="0">
            <a:spAutoFit/>
          </a:bodyPr>
          <a:lstStyle/>
          <a:p>
            <a:pPr algn="ctr"/>
            <a:r>
              <a:rPr lang="en-US" b="1" dirty="0">
                <a:solidFill>
                  <a:srgbClr val="92D050"/>
                </a:solidFill>
              </a:rPr>
              <a:t>FUTURE</a:t>
            </a:r>
          </a:p>
        </p:txBody>
      </p:sp>
      <p:sp>
        <p:nvSpPr>
          <p:cNvPr id="16" name="TextBox 15">
            <a:extLst>
              <a:ext uri="{FF2B5EF4-FFF2-40B4-BE49-F238E27FC236}">
                <a16:creationId xmlns:a16="http://schemas.microsoft.com/office/drawing/2014/main" id="{CE0D0C0C-562E-421A-82AD-731360BF48DA}"/>
              </a:ext>
            </a:extLst>
          </p:cNvPr>
          <p:cNvSpPr txBox="1"/>
          <p:nvPr/>
        </p:nvSpPr>
        <p:spPr>
          <a:xfrm rot="20052436">
            <a:off x="7466633" y="2404946"/>
            <a:ext cx="1281344" cy="369332"/>
          </a:xfrm>
          <a:prstGeom prst="rect">
            <a:avLst/>
          </a:prstGeom>
          <a:noFill/>
        </p:spPr>
        <p:txBody>
          <a:bodyPr wrap="square" rtlCol="0">
            <a:spAutoFit/>
          </a:bodyPr>
          <a:lstStyle/>
          <a:p>
            <a:pPr algn="ctr"/>
            <a:r>
              <a:rPr lang="en-US" b="1" dirty="0">
                <a:solidFill>
                  <a:srgbClr val="92D050"/>
                </a:solidFill>
              </a:rPr>
              <a:t>FUTURE</a:t>
            </a:r>
          </a:p>
        </p:txBody>
      </p:sp>
      <p:sp>
        <p:nvSpPr>
          <p:cNvPr id="17" name="TextBox 16">
            <a:extLst>
              <a:ext uri="{FF2B5EF4-FFF2-40B4-BE49-F238E27FC236}">
                <a16:creationId xmlns:a16="http://schemas.microsoft.com/office/drawing/2014/main" id="{3321B8E8-34F2-4C0C-84CD-6DBFD50D8246}"/>
              </a:ext>
            </a:extLst>
          </p:cNvPr>
          <p:cNvSpPr txBox="1"/>
          <p:nvPr/>
        </p:nvSpPr>
        <p:spPr>
          <a:xfrm rot="20052436">
            <a:off x="3825029" y="2404944"/>
            <a:ext cx="1281344" cy="369332"/>
          </a:xfrm>
          <a:prstGeom prst="rect">
            <a:avLst/>
          </a:prstGeom>
          <a:noFill/>
        </p:spPr>
        <p:txBody>
          <a:bodyPr wrap="square" rtlCol="0">
            <a:spAutoFit/>
          </a:bodyPr>
          <a:lstStyle/>
          <a:p>
            <a:r>
              <a:rPr lang="en-US" b="1" dirty="0">
                <a:solidFill>
                  <a:srgbClr val="FFC000"/>
                </a:solidFill>
              </a:rPr>
              <a:t>COMPLETE</a:t>
            </a:r>
          </a:p>
        </p:txBody>
      </p:sp>
    </p:spTree>
    <p:extLst>
      <p:ext uri="{BB962C8B-B14F-4D97-AF65-F5344CB8AC3E}">
        <p14:creationId xmlns:p14="http://schemas.microsoft.com/office/powerpoint/2010/main" val="40337127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9DEA3FA-8E19-4680-9AC1-87244740CD52}"/>
              </a:ext>
            </a:extLst>
          </p:cNvPr>
          <p:cNvPicPr>
            <a:picLocks noChangeAspect="1"/>
          </p:cNvPicPr>
          <p:nvPr/>
        </p:nvPicPr>
        <p:blipFill>
          <a:blip r:embed="rId2"/>
          <a:stretch>
            <a:fillRect/>
          </a:stretch>
        </p:blipFill>
        <p:spPr>
          <a:xfrm>
            <a:off x="0" y="1611298"/>
            <a:ext cx="6278417" cy="3752850"/>
          </a:xfrm>
          <a:prstGeom prst="rect">
            <a:avLst/>
          </a:prstGeom>
        </p:spPr>
      </p:pic>
      <p:pic>
        <p:nvPicPr>
          <p:cNvPr id="7" name="Picture 6">
            <a:extLst>
              <a:ext uri="{FF2B5EF4-FFF2-40B4-BE49-F238E27FC236}">
                <a16:creationId xmlns:a16="http://schemas.microsoft.com/office/drawing/2014/main" id="{C4E105EF-8BAE-46DA-95DB-32D3F1F8C1B5}"/>
              </a:ext>
            </a:extLst>
          </p:cNvPr>
          <p:cNvPicPr>
            <a:picLocks noChangeAspect="1"/>
          </p:cNvPicPr>
          <p:nvPr/>
        </p:nvPicPr>
        <p:blipFill>
          <a:blip r:embed="rId3"/>
          <a:stretch>
            <a:fillRect/>
          </a:stretch>
        </p:blipFill>
        <p:spPr>
          <a:xfrm>
            <a:off x="6305550" y="1611298"/>
            <a:ext cx="5886450" cy="3752850"/>
          </a:xfrm>
          <a:prstGeom prst="rect">
            <a:avLst/>
          </a:prstGeom>
        </p:spPr>
      </p:pic>
      <p:sp>
        <p:nvSpPr>
          <p:cNvPr id="8" name="Title 1">
            <a:extLst>
              <a:ext uri="{FF2B5EF4-FFF2-40B4-BE49-F238E27FC236}">
                <a16:creationId xmlns:a16="http://schemas.microsoft.com/office/drawing/2014/main" id="{7B546F67-B67B-4067-A153-D0E773A29D73}"/>
              </a:ext>
            </a:extLst>
          </p:cNvPr>
          <p:cNvSpPr>
            <a:spLocks noGrp="1"/>
          </p:cNvSpPr>
          <p:nvPr>
            <p:ph type="title"/>
          </p:nvPr>
        </p:nvSpPr>
        <p:spPr>
          <a:xfrm>
            <a:off x="0" y="1181333"/>
            <a:ext cx="6278417" cy="429965"/>
          </a:xfrm>
        </p:spPr>
        <p:txBody>
          <a:bodyPr>
            <a:noAutofit/>
          </a:bodyPr>
          <a:lstStyle/>
          <a:p>
            <a:pPr algn="ctr"/>
            <a:r>
              <a:rPr lang="en-US" sz="2800" dirty="0"/>
              <a:t>PHASE 1 MILESTONES </a:t>
            </a:r>
            <a:endParaRPr lang="en-US" sz="2400" dirty="0"/>
          </a:p>
        </p:txBody>
      </p:sp>
      <p:sp>
        <p:nvSpPr>
          <p:cNvPr id="9" name="Title 1">
            <a:extLst>
              <a:ext uri="{FF2B5EF4-FFF2-40B4-BE49-F238E27FC236}">
                <a16:creationId xmlns:a16="http://schemas.microsoft.com/office/drawing/2014/main" id="{62499368-D847-4B25-9316-8CA9D1BC4891}"/>
              </a:ext>
            </a:extLst>
          </p:cNvPr>
          <p:cNvSpPr txBox="1">
            <a:spLocks/>
          </p:cNvSpPr>
          <p:nvPr/>
        </p:nvSpPr>
        <p:spPr>
          <a:xfrm>
            <a:off x="6305551" y="1181216"/>
            <a:ext cx="5886450" cy="429965"/>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000" b="1" kern="1200">
                <a:solidFill>
                  <a:schemeClr val="tx1"/>
                </a:solidFill>
                <a:latin typeface="Franklin Gothic Book" panose="020B0503020102020204" pitchFamily="34" charset="0"/>
                <a:ea typeface="+mj-ea"/>
                <a:cs typeface="+mj-cs"/>
              </a:defRPr>
            </a:lvl1pPr>
          </a:lstStyle>
          <a:p>
            <a:pPr algn="ctr"/>
            <a:r>
              <a:rPr lang="en-US" sz="2800" dirty="0"/>
              <a:t>PHASE 2 MILESTONES </a:t>
            </a:r>
            <a:endParaRPr lang="en-US" sz="2400" dirty="0"/>
          </a:p>
        </p:txBody>
      </p:sp>
      <p:sp>
        <p:nvSpPr>
          <p:cNvPr id="10" name="Rectangle 9">
            <a:extLst>
              <a:ext uri="{FF2B5EF4-FFF2-40B4-BE49-F238E27FC236}">
                <a16:creationId xmlns:a16="http://schemas.microsoft.com/office/drawing/2014/main" id="{E167F951-1EC5-4B4B-B28A-9AD090D8810F}"/>
              </a:ext>
            </a:extLst>
          </p:cNvPr>
          <p:cNvSpPr/>
          <p:nvPr/>
        </p:nvSpPr>
        <p:spPr>
          <a:xfrm>
            <a:off x="837094" y="44890"/>
            <a:ext cx="4096891"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11593916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94CD0B4-E9B1-4C3E-B897-CB7CF0950312}"/>
              </a:ext>
            </a:extLst>
          </p:cNvPr>
          <p:cNvSpPr>
            <a:spLocks noGrp="1"/>
          </p:cNvSpPr>
          <p:nvPr>
            <p:ph type="title"/>
          </p:nvPr>
        </p:nvSpPr>
        <p:spPr>
          <a:xfrm>
            <a:off x="2956791" y="571733"/>
            <a:ext cx="6278417" cy="429965"/>
          </a:xfrm>
        </p:spPr>
        <p:txBody>
          <a:bodyPr>
            <a:noAutofit/>
          </a:bodyPr>
          <a:lstStyle/>
          <a:p>
            <a:pPr algn="ctr"/>
            <a:r>
              <a:rPr lang="en-US" sz="2800" dirty="0"/>
              <a:t>PHASE 3 MILESTONES  </a:t>
            </a:r>
            <a:endParaRPr lang="en-US" sz="2400" dirty="0"/>
          </a:p>
        </p:txBody>
      </p:sp>
      <p:graphicFrame>
        <p:nvGraphicFramePr>
          <p:cNvPr id="8" name="Table 7">
            <a:extLst>
              <a:ext uri="{FF2B5EF4-FFF2-40B4-BE49-F238E27FC236}">
                <a16:creationId xmlns:a16="http://schemas.microsoft.com/office/drawing/2014/main" id="{1477659A-A24E-4A27-954E-01FA7668D881}"/>
              </a:ext>
            </a:extLst>
          </p:cNvPr>
          <p:cNvGraphicFramePr>
            <a:graphicFrameLocks noGrp="1"/>
          </p:cNvGraphicFramePr>
          <p:nvPr>
            <p:extLst>
              <p:ext uri="{D42A27DB-BD31-4B8C-83A1-F6EECF244321}">
                <p14:modId xmlns:p14="http://schemas.microsoft.com/office/powerpoint/2010/main" val="823254784"/>
              </p:ext>
            </p:extLst>
          </p:nvPr>
        </p:nvGraphicFramePr>
        <p:xfrm>
          <a:off x="775063" y="1001698"/>
          <a:ext cx="10580915" cy="4585346"/>
        </p:xfrm>
        <a:graphic>
          <a:graphicData uri="http://schemas.openxmlformats.org/drawingml/2006/table">
            <a:tbl>
              <a:tblPr firstRow="1" bandRow="1">
                <a:tableStyleId>{00A15C55-8517-42AA-B614-E9B94910E393}</a:tableStyleId>
              </a:tblPr>
              <a:tblGrid>
                <a:gridCol w="5207726">
                  <a:extLst>
                    <a:ext uri="{9D8B030D-6E8A-4147-A177-3AD203B41FA5}">
                      <a16:colId xmlns:a16="http://schemas.microsoft.com/office/drawing/2014/main" val="267253622"/>
                    </a:ext>
                  </a:extLst>
                </a:gridCol>
                <a:gridCol w="2769325">
                  <a:extLst>
                    <a:ext uri="{9D8B030D-6E8A-4147-A177-3AD203B41FA5}">
                      <a16:colId xmlns:a16="http://schemas.microsoft.com/office/drawing/2014/main" val="3179806211"/>
                    </a:ext>
                  </a:extLst>
                </a:gridCol>
                <a:gridCol w="2603864">
                  <a:extLst>
                    <a:ext uri="{9D8B030D-6E8A-4147-A177-3AD203B41FA5}">
                      <a16:colId xmlns:a16="http://schemas.microsoft.com/office/drawing/2014/main" val="468838024"/>
                    </a:ext>
                  </a:extLst>
                </a:gridCol>
              </a:tblGrid>
              <a:tr h="623689">
                <a:tc>
                  <a:txBody>
                    <a:bodyPr/>
                    <a:lstStyle/>
                    <a:p>
                      <a:pPr algn="ctr"/>
                      <a:r>
                        <a:rPr lang="en-US" dirty="0"/>
                        <a:t>MILESTONE</a:t>
                      </a:r>
                      <a:endParaRPr lang="en-US" dirty="0">
                        <a:solidFill>
                          <a:sysClr val="windowText" lastClr="000000"/>
                        </a:solidFill>
                      </a:endParaRPr>
                    </a:p>
                  </a:txBody>
                  <a:tcPr anchor="ctr">
                    <a:solidFill>
                      <a:schemeClr val="accent6">
                        <a:lumMod val="60000"/>
                        <a:lumOff val="40000"/>
                      </a:schemeClr>
                    </a:solidFill>
                  </a:tcPr>
                </a:tc>
                <a:tc>
                  <a:txBody>
                    <a:bodyPr/>
                    <a:lstStyle/>
                    <a:p>
                      <a:pPr algn="ctr"/>
                      <a:r>
                        <a:rPr lang="en-US" dirty="0"/>
                        <a:t>PROGRESS</a:t>
                      </a:r>
                      <a:endParaRPr lang="en-US" dirty="0">
                        <a:solidFill>
                          <a:sysClr val="windowText" lastClr="000000"/>
                        </a:solidFill>
                      </a:endParaRPr>
                    </a:p>
                  </a:txBody>
                  <a:tcPr anchor="ctr">
                    <a:solidFill>
                      <a:schemeClr val="accent6">
                        <a:lumMod val="60000"/>
                        <a:lumOff val="40000"/>
                      </a:schemeClr>
                    </a:solidFill>
                  </a:tcPr>
                </a:tc>
                <a:tc>
                  <a:txBody>
                    <a:bodyPr/>
                    <a:lstStyle/>
                    <a:p>
                      <a:pPr algn="ctr"/>
                      <a:r>
                        <a:rPr lang="en-US" dirty="0"/>
                        <a:t>WHY NOT REACHED? </a:t>
                      </a:r>
                      <a:br>
                        <a:rPr lang="en-US" dirty="0"/>
                      </a:br>
                      <a:r>
                        <a:rPr lang="en-US" dirty="0"/>
                        <a:t>(IF APPLICABLE) </a:t>
                      </a:r>
                      <a:endParaRPr lang="en-US" dirty="0">
                        <a:solidFill>
                          <a:sysClr val="windowText" lastClr="000000"/>
                        </a:solidFill>
                      </a:endParaRPr>
                    </a:p>
                  </a:txBody>
                  <a:tcPr anchor="ctr">
                    <a:solidFill>
                      <a:schemeClr val="accent6">
                        <a:lumMod val="60000"/>
                        <a:lumOff val="40000"/>
                      </a:schemeClr>
                    </a:solidFill>
                  </a:tcPr>
                </a:tc>
                <a:extLst>
                  <a:ext uri="{0D108BD9-81ED-4DB2-BD59-A6C34878D82A}">
                    <a16:rowId xmlns:a16="http://schemas.microsoft.com/office/drawing/2014/main" val="984071178"/>
                  </a:ext>
                </a:extLst>
              </a:tr>
              <a:tr h="504891">
                <a:tc>
                  <a:txBody>
                    <a:bodyPr/>
                    <a:lstStyle/>
                    <a:p>
                      <a:r>
                        <a:rPr lang="en-US" sz="1400" dirty="0">
                          <a:solidFill>
                            <a:sysClr val="windowText" lastClr="000000"/>
                          </a:solidFill>
                        </a:rPr>
                        <a:t>Project PI leads selection of workshop Organizing Committee (OC) in coordination with Core Team.</a:t>
                      </a:r>
                    </a:p>
                  </a:txBody>
                  <a:tcPr>
                    <a:solidFill>
                      <a:srgbClr val="F8F8F8"/>
                    </a:solidFill>
                  </a:tcPr>
                </a:tc>
                <a:tc>
                  <a:txBody>
                    <a:bodyPr/>
                    <a:lstStyle/>
                    <a:p>
                      <a:r>
                        <a:rPr lang="en-US" sz="1400" dirty="0">
                          <a:solidFill>
                            <a:sysClr val="windowText" lastClr="000000"/>
                          </a:solidFill>
                        </a:rPr>
                        <a:t>Complete </a:t>
                      </a:r>
                    </a:p>
                  </a:txBody>
                  <a:tcPr>
                    <a:solidFill>
                      <a:srgbClr val="F8F8F8"/>
                    </a:solidFill>
                  </a:tcPr>
                </a:tc>
                <a:tc>
                  <a:txBody>
                    <a:bodyPr/>
                    <a:lstStyle/>
                    <a:p>
                      <a:r>
                        <a:rPr lang="en-US" sz="1400" dirty="0">
                          <a:solidFill>
                            <a:sysClr val="windowText" lastClr="000000"/>
                          </a:solidFill>
                        </a:rPr>
                        <a:t>N/A</a:t>
                      </a:r>
                    </a:p>
                  </a:txBody>
                  <a:tcPr>
                    <a:solidFill>
                      <a:srgbClr val="F8F8F8"/>
                    </a:solidFill>
                  </a:tcPr>
                </a:tc>
                <a:extLst>
                  <a:ext uri="{0D108BD9-81ED-4DB2-BD59-A6C34878D82A}">
                    <a16:rowId xmlns:a16="http://schemas.microsoft.com/office/drawing/2014/main" val="3954549635"/>
                  </a:ext>
                </a:extLst>
              </a:tr>
              <a:tr h="433044">
                <a:tc>
                  <a:txBody>
                    <a:bodyPr/>
                    <a:lstStyle/>
                    <a:p>
                      <a:r>
                        <a:rPr lang="en-US" sz="1400" dirty="0">
                          <a:solidFill>
                            <a:sysClr val="windowText" lastClr="000000"/>
                          </a:solidFill>
                        </a:rPr>
                        <a:t>Project PI convenes OC and provides charge to its members.</a:t>
                      </a:r>
                    </a:p>
                  </a:txBody>
                  <a:tcPr>
                    <a:solidFill>
                      <a:srgbClr val="F8F8F8"/>
                    </a:solidFill>
                  </a:tcPr>
                </a:tc>
                <a:tc>
                  <a:txBody>
                    <a:bodyPr/>
                    <a:lstStyle/>
                    <a:p>
                      <a:r>
                        <a:rPr lang="en-US" sz="1400" dirty="0">
                          <a:solidFill>
                            <a:sysClr val="windowText" lastClr="000000"/>
                          </a:solidFill>
                        </a:rPr>
                        <a:t>Complete</a:t>
                      </a:r>
                    </a:p>
                  </a:txBody>
                  <a:tcPr>
                    <a:solidFill>
                      <a:srgbClr val="F8F8F8"/>
                    </a:solidFill>
                  </a:tcPr>
                </a:tc>
                <a:tc>
                  <a:txBody>
                    <a:bodyPr/>
                    <a:lstStyle/>
                    <a:p>
                      <a:r>
                        <a:rPr lang="en-US" sz="1400" dirty="0">
                          <a:solidFill>
                            <a:sysClr val="windowText" lastClr="000000"/>
                          </a:solidFill>
                        </a:rPr>
                        <a:t>N/A</a:t>
                      </a:r>
                    </a:p>
                  </a:txBody>
                  <a:tcPr>
                    <a:solidFill>
                      <a:srgbClr val="F8F8F8"/>
                    </a:solidFill>
                  </a:tcPr>
                </a:tc>
                <a:extLst>
                  <a:ext uri="{0D108BD9-81ED-4DB2-BD59-A6C34878D82A}">
                    <a16:rowId xmlns:a16="http://schemas.microsoft.com/office/drawing/2014/main" val="1484256061"/>
                  </a:ext>
                </a:extLst>
              </a:tr>
              <a:tr h="789670">
                <a:tc>
                  <a:txBody>
                    <a:bodyPr/>
                    <a:lstStyle/>
                    <a:p>
                      <a:r>
                        <a:rPr lang="en-US" sz="1400" dirty="0">
                          <a:solidFill>
                            <a:sysClr val="windowText" lastClr="000000"/>
                          </a:solidFill>
                        </a:rPr>
                        <a:t>Project PI conducts monthly meetings of OC to solidify workshop objectives, dates/location, &amp; agenda, including speakers and breakout groups, and participants.</a:t>
                      </a:r>
                    </a:p>
                  </a:txBody>
                  <a:tcPr>
                    <a:solidFill>
                      <a:srgbClr val="F8F8F8"/>
                    </a:solidFill>
                  </a:tcPr>
                </a:tc>
                <a:tc>
                  <a:txBody>
                    <a:bodyPr/>
                    <a:lstStyle/>
                    <a:p>
                      <a:r>
                        <a:rPr lang="en-US" sz="1400" dirty="0">
                          <a:solidFill>
                            <a:sysClr val="windowText" lastClr="000000"/>
                          </a:solidFill>
                        </a:rPr>
                        <a:t>Complete </a:t>
                      </a:r>
                    </a:p>
                  </a:txBody>
                  <a:tcPr>
                    <a:solidFill>
                      <a:srgbClr val="F8F8F8"/>
                    </a:solidFill>
                  </a:tcPr>
                </a:tc>
                <a:tc>
                  <a:txBody>
                    <a:bodyPr/>
                    <a:lstStyle/>
                    <a:p>
                      <a:r>
                        <a:rPr lang="en-US" sz="1400" dirty="0">
                          <a:solidFill>
                            <a:sysClr val="windowText" lastClr="000000"/>
                          </a:solidFill>
                        </a:rPr>
                        <a:t>N/A</a:t>
                      </a:r>
                    </a:p>
                  </a:txBody>
                  <a:tcPr>
                    <a:solidFill>
                      <a:srgbClr val="F8F8F8"/>
                    </a:solidFill>
                  </a:tcPr>
                </a:tc>
                <a:extLst>
                  <a:ext uri="{0D108BD9-81ED-4DB2-BD59-A6C34878D82A}">
                    <a16:rowId xmlns:a16="http://schemas.microsoft.com/office/drawing/2014/main" val="688771332"/>
                  </a:ext>
                </a:extLst>
              </a:tr>
              <a:tr h="967981">
                <a:tc>
                  <a:txBody>
                    <a:bodyPr/>
                    <a:lstStyle/>
                    <a:p>
                      <a:r>
                        <a:rPr lang="en-US" sz="1400" dirty="0">
                          <a:solidFill>
                            <a:sysClr val="windowText" lastClr="000000"/>
                          </a:solidFill>
                        </a:rPr>
                        <a:t>Project PI leads planning of logistical support for workshop (e.g., venue selection, travel arrangements, audio/video supplies, room arrangements, lodging contracts, participant packet materials) in coordination with ADAC staff.</a:t>
                      </a:r>
                    </a:p>
                  </a:txBody>
                  <a:tcPr>
                    <a:solidFill>
                      <a:srgbClr val="F8F8F8"/>
                    </a:solidFill>
                  </a:tcPr>
                </a:tc>
                <a:tc>
                  <a:txBody>
                    <a:bodyPr/>
                    <a:lstStyle/>
                    <a:p>
                      <a:r>
                        <a:rPr lang="en-US" sz="1400" dirty="0">
                          <a:solidFill>
                            <a:sysClr val="windowText" lastClr="000000"/>
                          </a:solidFill>
                        </a:rPr>
                        <a:t>Complete</a:t>
                      </a:r>
                    </a:p>
                  </a:txBody>
                  <a:tcPr>
                    <a:solidFill>
                      <a:srgbClr val="F8F8F8"/>
                    </a:solidFill>
                  </a:tcPr>
                </a:tc>
                <a:tc>
                  <a:txBody>
                    <a:bodyPr/>
                    <a:lstStyle/>
                    <a:p>
                      <a:r>
                        <a:rPr lang="en-US" sz="1400" dirty="0">
                          <a:solidFill>
                            <a:sysClr val="windowText" lastClr="000000"/>
                          </a:solidFill>
                        </a:rPr>
                        <a:t>N/A</a:t>
                      </a:r>
                    </a:p>
                  </a:txBody>
                  <a:tcPr>
                    <a:solidFill>
                      <a:srgbClr val="F8F8F8"/>
                    </a:solidFill>
                  </a:tcPr>
                </a:tc>
                <a:extLst>
                  <a:ext uri="{0D108BD9-81ED-4DB2-BD59-A6C34878D82A}">
                    <a16:rowId xmlns:a16="http://schemas.microsoft.com/office/drawing/2014/main" val="1032881828"/>
                  </a:ext>
                </a:extLst>
              </a:tr>
              <a:tr h="504891">
                <a:tc>
                  <a:txBody>
                    <a:bodyPr/>
                    <a:lstStyle/>
                    <a:p>
                      <a:r>
                        <a:rPr lang="en-US" sz="1400" dirty="0">
                          <a:solidFill>
                            <a:sysClr val="windowText" lastClr="000000"/>
                          </a:solidFill>
                        </a:rPr>
                        <a:t>Project PI leads execution of associated workshop in December 2019.</a:t>
                      </a:r>
                    </a:p>
                  </a:txBody>
                  <a:tcPr>
                    <a:solidFill>
                      <a:srgbClr val="F8F8F8"/>
                    </a:solidFill>
                  </a:tcPr>
                </a:tc>
                <a:tc>
                  <a:txBody>
                    <a:bodyPr/>
                    <a:lstStyle/>
                    <a:p>
                      <a:r>
                        <a:rPr lang="en-US" sz="1400" dirty="0">
                          <a:solidFill>
                            <a:sysClr val="windowText" lastClr="000000"/>
                          </a:solidFill>
                        </a:rPr>
                        <a:t>Complete </a:t>
                      </a:r>
                    </a:p>
                  </a:txBody>
                  <a:tcPr>
                    <a:solidFill>
                      <a:srgbClr val="F8F8F8"/>
                    </a:solidFill>
                  </a:tcPr>
                </a:tc>
                <a:tc>
                  <a:txBody>
                    <a:bodyPr/>
                    <a:lstStyle/>
                    <a:p>
                      <a:r>
                        <a:rPr lang="en-US" sz="1400" dirty="0">
                          <a:solidFill>
                            <a:sysClr val="windowText" lastClr="000000"/>
                          </a:solidFill>
                        </a:rPr>
                        <a:t>N/A</a:t>
                      </a:r>
                    </a:p>
                  </a:txBody>
                  <a:tcPr>
                    <a:solidFill>
                      <a:srgbClr val="F8F8F8"/>
                    </a:solidFill>
                  </a:tcPr>
                </a:tc>
                <a:extLst>
                  <a:ext uri="{0D108BD9-81ED-4DB2-BD59-A6C34878D82A}">
                    <a16:rowId xmlns:a16="http://schemas.microsoft.com/office/drawing/2014/main" val="395672362"/>
                  </a:ext>
                </a:extLst>
              </a:tr>
              <a:tr h="712787">
                <a:tc>
                  <a:txBody>
                    <a:bodyPr/>
                    <a:lstStyle/>
                    <a:p>
                      <a:r>
                        <a:rPr lang="en-US" sz="1400" dirty="0">
                          <a:solidFill>
                            <a:sysClr val="windowText" lastClr="000000"/>
                          </a:solidFill>
                        </a:rPr>
                        <a:t>Project PI completes report from workshop including charge to follow-on Working Groups (reviewed and approved by Core Team and OC).</a:t>
                      </a:r>
                    </a:p>
                  </a:txBody>
                  <a:tcPr>
                    <a:solidFill>
                      <a:srgbClr val="F8F8F8"/>
                    </a:solidFill>
                  </a:tcPr>
                </a:tc>
                <a:tc>
                  <a:txBody>
                    <a:bodyPr/>
                    <a:lstStyle/>
                    <a:p>
                      <a:r>
                        <a:rPr lang="en-US" sz="1400" dirty="0">
                          <a:solidFill>
                            <a:sysClr val="windowText" lastClr="000000"/>
                          </a:solidFill>
                        </a:rPr>
                        <a:t>Complete</a:t>
                      </a:r>
                    </a:p>
                  </a:txBody>
                  <a:tcPr>
                    <a:solidFill>
                      <a:srgbClr val="F8F8F8"/>
                    </a:solidFill>
                  </a:tcPr>
                </a:tc>
                <a:tc>
                  <a:txBody>
                    <a:bodyPr/>
                    <a:lstStyle/>
                    <a:p>
                      <a:r>
                        <a:rPr lang="en-US" sz="1400" dirty="0">
                          <a:solidFill>
                            <a:sysClr val="windowText" lastClr="000000"/>
                          </a:solidFill>
                        </a:rPr>
                        <a:t>N/A</a:t>
                      </a:r>
                    </a:p>
                  </a:txBody>
                  <a:tcPr>
                    <a:solidFill>
                      <a:srgbClr val="F8F8F8"/>
                    </a:solidFill>
                  </a:tcPr>
                </a:tc>
                <a:extLst>
                  <a:ext uri="{0D108BD9-81ED-4DB2-BD59-A6C34878D82A}">
                    <a16:rowId xmlns:a16="http://schemas.microsoft.com/office/drawing/2014/main" val="3158352506"/>
                  </a:ext>
                </a:extLst>
              </a:tr>
            </a:tbl>
          </a:graphicData>
        </a:graphic>
      </p:graphicFrame>
      <p:sp>
        <p:nvSpPr>
          <p:cNvPr id="5" name="Rectangle 4">
            <a:extLst>
              <a:ext uri="{FF2B5EF4-FFF2-40B4-BE49-F238E27FC236}">
                <a16:creationId xmlns:a16="http://schemas.microsoft.com/office/drawing/2014/main" id="{1B0073ED-D95C-4F55-BB48-A1CE887F76B4}"/>
              </a:ext>
            </a:extLst>
          </p:cNvPr>
          <p:cNvSpPr/>
          <p:nvPr/>
        </p:nvSpPr>
        <p:spPr>
          <a:xfrm>
            <a:off x="837094" y="44890"/>
            <a:ext cx="4096891"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12490195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94CD0B4-E9B1-4C3E-B897-CB7CF0950312}"/>
              </a:ext>
            </a:extLst>
          </p:cNvPr>
          <p:cNvSpPr>
            <a:spLocks noGrp="1"/>
          </p:cNvSpPr>
          <p:nvPr>
            <p:ph type="title"/>
          </p:nvPr>
        </p:nvSpPr>
        <p:spPr>
          <a:xfrm>
            <a:off x="2956791" y="571733"/>
            <a:ext cx="6278417" cy="429965"/>
          </a:xfrm>
        </p:spPr>
        <p:txBody>
          <a:bodyPr>
            <a:noAutofit/>
          </a:bodyPr>
          <a:lstStyle/>
          <a:p>
            <a:pPr algn="ctr"/>
            <a:r>
              <a:rPr lang="en-US" sz="2800" dirty="0"/>
              <a:t>PHASE 4 MILESTONES (IN PROGRESS) </a:t>
            </a:r>
            <a:endParaRPr lang="en-US" sz="2400" dirty="0"/>
          </a:p>
        </p:txBody>
      </p:sp>
      <p:graphicFrame>
        <p:nvGraphicFramePr>
          <p:cNvPr id="8" name="Table 7">
            <a:extLst>
              <a:ext uri="{FF2B5EF4-FFF2-40B4-BE49-F238E27FC236}">
                <a16:creationId xmlns:a16="http://schemas.microsoft.com/office/drawing/2014/main" id="{1477659A-A24E-4A27-954E-01FA7668D881}"/>
              </a:ext>
            </a:extLst>
          </p:cNvPr>
          <p:cNvGraphicFramePr>
            <a:graphicFrameLocks noGrp="1"/>
          </p:cNvGraphicFramePr>
          <p:nvPr>
            <p:extLst>
              <p:ext uri="{D42A27DB-BD31-4B8C-83A1-F6EECF244321}">
                <p14:modId xmlns:p14="http://schemas.microsoft.com/office/powerpoint/2010/main" val="3203528567"/>
              </p:ext>
            </p:extLst>
          </p:nvPr>
        </p:nvGraphicFramePr>
        <p:xfrm>
          <a:off x="775063" y="1001698"/>
          <a:ext cx="10580915" cy="4587743"/>
        </p:xfrm>
        <a:graphic>
          <a:graphicData uri="http://schemas.openxmlformats.org/drawingml/2006/table">
            <a:tbl>
              <a:tblPr firstRow="1" bandRow="1">
                <a:tableStyleId>{00A15C55-8517-42AA-B614-E9B94910E393}</a:tableStyleId>
              </a:tblPr>
              <a:tblGrid>
                <a:gridCol w="5207726">
                  <a:extLst>
                    <a:ext uri="{9D8B030D-6E8A-4147-A177-3AD203B41FA5}">
                      <a16:colId xmlns:a16="http://schemas.microsoft.com/office/drawing/2014/main" val="267253622"/>
                    </a:ext>
                  </a:extLst>
                </a:gridCol>
                <a:gridCol w="2769325">
                  <a:extLst>
                    <a:ext uri="{9D8B030D-6E8A-4147-A177-3AD203B41FA5}">
                      <a16:colId xmlns:a16="http://schemas.microsoft.com/office/drawing/2014/main" val="3179806211"/>
                    </a:ext>
                  </a:extLst>
                </a:gridCol>
                <a:gridCol w="2603864">
                  <a:extLst>
                    <a:ext uri="{9D8B030D-6E8A-4147-A177-3AD203B41FA5}">
                      <a16:colId xmlns:a16="http://schemas.microsoft.com/office/drawing/2014/main" val="468838024"/>
                    </a:ext>
                  </a:extLst>
                </a:gridCol>
              </a:tblGrid>
              <a:tr h="623689">
                <a:tc>
                  <a:txBody>
                    <a:bodyPr/>
                    <a:lstStyle/>
                    <a:p>
                      <a:pPr algn="ctr"/>
                      <a:r>
                        <a:rPr lang="en-US" dirty="0"/>
                        <a:t>MILESTONE</a:t>
                      </a:r>
                      <a:endParaRPr lang="en-US" dirty="0">
                        <a:solidFill>
                          <a:sysClr val="windowText" lastClr="000000"/>
                        </a:solidFill>
                      </a:endParaRPr>
                    </a:p>
                  </a:txBody>
                  <a:tcPr anchor="ctr">
                    <a:solidFill>
                      <a:schemeClr val="accent6">
                        <a:lumMod val="60000"/>
                        <a:lumOff val="40000"/>
                      </a:schemeClr>
                    </a:solidFill>
                  </a:tcPr>
                </a:tc>
                <a:tc>
                  <a:txBody>
                    <a:bodyPr/>
                    <a:lstStyle/>
                    <a:p>
                      <a:pPr algn="ctr"/>
                      <a:r>
                        <a:rPr lang="en-US" dirty="0"/>
                        <a:t>PROGRESS</a:t>
                      </a:r>
                      <a:endParaRPr lang="en-US" dirty="0">
                        <a:solidFill>
                          <a:sysClr val="windowText" lastClr="000000"/>
                        </a:solidFill>
                      </a:endParaRPr>
                    </a:p>
                  </a:txBody>
                  <a:tcPr anchor="ctr">
                    <a:solidFill>
                      <a:schemeClr val="accent6">
                        <a:lumMod val="60000"/>
                        <a:lumOff val="40000"/>
                      </a:schemeClr>
                    </a:solidFill>
                  </a:tcPr>
                </a:tc>
                <a:tc>
                  <a:txBody>
                    <a:bodyPr/>
                    <a:lstStyle/>
                    <a:p>
                      <a:pPr algn="ctr"/>
                      <a:r>
                        <a:rPr lang="en-US" dirty="0"/>
                        <a:t>WHY NOT REACHED? </a:t>
                      </a:r>
                      <a:br>
                        <a:rPr lang="en-US" dirty="0"/>
                      </a:br>
                      <a:r>
                        <a:rPr lang="en-US" dirty="0"/>
                        <a:t>(IF APPLICABLE) </a:t>
                      </a:r>
                      <a:endParaRPr lang="en-US" dirty="0">
                        <a:solidFill>
                          <a:sysClr val="windowText" lastClr="000000"/>
                        </a:solidFill>
                      </a:endParaRPr>
                    </a:p>
                  </a:txBody>
                  <a:tcPr anchor="ctr">
                    <a:solidFill>
                      <a:schemeClr val="accent6">
                        <a:lumMod val="60000"/>
                        <a:lumOff val="40000"/>
                      </a:schemeClr>
                    </a:solidFill>
                  </a:tcPr>
                </a:tc>
                <a:extLst>
                  <a:ext uri="{0D108BD9-81ED-4DB2-BD59-A6C34878D82A}">
                    <a16:rowId xmlns:a16="http://schemas.microsoft.com/office/drawing/2014/main" val="984071178"/>
                  </a:ext>
                </a:extLst>
              </a:tr>
              <a:tr h="504891">
                <a:tc>
                  <a:txBody>
                    <a:bodyPr/>
                    <a:lstStyle/>
                    <a:p>
                      <a:r>
                        <a:rPr lang="en-US" sz="1400" dirty="0">
                          <a:solidFill>
                            <a:sysClr val="windowText" lastClr="000000"/>
                          </a:solidFill>
                        </a:rPr>
                        <a:t>Project PI leads formation of Working Groups following the Phase 3 workshop. </a:t>
                      </a:r>
                    </a:p>
                  </a:txBody>
                  <a:tcPr>
                    <a:solidFill>
                      <a:srgbClr val="F8F8F8"/>
                    </a:solidFill>
                  </a:tcPr>
                </a:tc>
                <a:tc>
                  <a:txBody>
                    <a:bodyPr/>
                    <a:lstStyle/>
                    <a:p>
                      <a:r>
                        <a:rPr lang="en-US" sz="1400" dirty="0">
                          <a:solidFill>
                            <a:sysClr val="windowText" lastClr="000000"/>
                          </a:solidFill>
                        </a:rPr>
                        <a:t>Complete</a:t>
                      </a:r>
                    </a:p>
                  </a:txBody>
                  <a:tcPr>
                    <a:solidFill>
                      <a:srgbClr val="F8F8F8"/>
                    </a:solidFill>
                  </a:tcPr>
                </a:tc>
                <a:tc>
                  <a:txBody>
                    <a:bodyPr/>
                    <a:lstStyle/>
                    <a:p>
                      <a:r>
                        <a:rPr lang="en-US" sz="1400" dirty="0">
                          <a:solidFill>
                            <a:sysClr val="windowText" lastClr="000000"/>
                          </a:solidFill>
                        </a:rPr>
                        <a:t>N/A</a:t>
                      </a:r>
                    </a:p>
                  </a:txBody>
                  <a:tcPr>
                    <a:solidFill>
                      <a:srgbClr val="F8F8F8"/>
                    </a:solidFill>
                  </a:tcPr>
                </a:tc>
                <a:extLst>
                  <a:ext uri="{0D108BD9-81ED-4DB2-BD59-A6C34878D82A}">
                    <a16:rowId xmlns:a16="http://schemas.microsoft.com/office/drawing/2014/main" val="3954549635"/>
                  </a:ext>
                </a:extLst>
              </a:tr>
              <a:tr h="433044">
                <a:tc>
                  <a:txBody>
                    <a:bodyPr/>
                    <a:lstStyle/>
                    <a:p>
                      <a:r>
                        <a:rPr lang="en-US" sz="1400" dirty="0">
                          <a:solidFill>
                            <a:sysClr val="windowText" lastClr="000000"/>
                          </a:solidFill>
                        </a:rPr>
                        <a:t>Working Group co-lead selection (one of the co-leads from each group will be from a governmental agency). </a:t>
                      </a:r>
                    </a:p>
                  </a:txBody>
                  <a:tcPr>
                    <a:solidFill>
                      <a:srgbClr val="F8F8F8"/>
                    </a:solidFill>
                  </a:tcPr>
                </a:tc>
                <a:tc>
                  <a:txBody>
                    <a:bodyPr/>
                    <a:lstStyle/>
                    <a:p>
                      <a:r>
                        <a:rPr lang="en-US" sz="1400" dirty="0">
                          <a:solidFill>
                            <a:sysClr val="windowText" lastClr="000000"/>
                          </a:solidFill>
                        </a:rPr>
                        <a:t>Complete</a:t>
                      </a:r>
                    </a:p>
                  </a:txBody>
                  <a:tcPr>
                    <a:solidFill>
                      <a:srgbClr val="F8F8F8"/>
                    </a:solidFill>
                  </a:tcPr>
                </a:tc>
                <a:tc>
                  <a:txBody>
                    <a:bodyPr/>
                    <a:lstStyle/>
                    <a:p>
                      <a:r>
                        <a:rPr lang="en-US" sz="1400" dirty="0">
                          <a:solidFill>
                            <a:sysClr val="windowText" lastClr="000000"/>
                          </a:solidFill>
                        </a:rPr>
                        <a:t>N/A</a:t>
                      </a:r>
                    </a:p>
                  </a:txBody>
                  <a:tcPr>
                    <a:solidFill>
                      <a:srgbClr val="F8F8F8"/>
                    </a:solidFill>
                  </a:tcPr>
                </a:tc>
                <a:extLst>
                  <a:ext uri="{0D108BD9-81ED-4DB2-BD59-A6C34878D82A}">
                    <a16:rowId xmlns:a16="http://schemas.microsoft.com/office/drawing/2014/main" val="1484256061"/>
                  </a:ext>
                </a:extLst>
              </a:tr>
              <a:tr h="731529">
                <a:tc>
                  <a:txBody>
                    <a:bodyPr/>
                    <a:lstStyle/>
                    <a:p>
                      <a:r>
                        <a:rPr lang="en-US" sz="1400" dirty="0">
                          <a:solidFill>
                            <a:sysClr val="windowText" lastClr="000000"/>
                          </a:solidFill>
                        </a:rPr>
                        <a:t>Project PI facilitates monthly meetings of the 3-4 Working Groups. </a:t>
                      </a:r>
                    </a:p>
                  </a:txBody>
                  <a:tcPr>
                    <a:solidFill>
                      <a:srgbClr val="F8F8F8"/>
                    </a:solidFill>
                  </a:tcPr>
                </a:tc>
                <a:tc>
                  <a:txBody>
                    <a:bodyPr/>
                    <a:lstStyle/>
                    <a:p>
                      <a:r>
                        <a:rPr lang="en-US" sz="1400" dirty="0">
                          <a:solidFill>
                            <a:sysClr val="windowText" lastClr="000000"/>
                          </a:solidFill>
                        </a:rPr>
                        <a:t>In Progress</a:t>
                      </a:r>
                    </a:p>
                  </a:txBody>
                  <a:tcPr>
                    <a:solidFill>
                      <a:srgbClr val="F8F8F8"/>
                    </a:solidFill>
                  </a:tcPr>
                </a:tc>
                <a:tc>
                  <a:txBody>
                    <a:bodyPr/>
                    <a:lstStyle/>
                    <a:p>
                      <a:r>
                        <a:rPr lang="en-US" sz="1400" dirty="0">
                          <a:solidFill>
                            <a:sysClr val="windowText" lastClr="000000"/>
                          </a:solidFill>
                        </a:rPr>
                        <a:t>Meetings</a:t>
                      </a:r>
                      <a:r>
                        <a:rPr lang="en-US" sz="1400" baseline="0" dirty="0">
                          <a:solidFill>
                            <a:sysClr val="windowText" lastClr="000000"/>
                          </a:solidFill>
                        </a:rPr>
                        <a:t> ongoing now through mid-October</a:t>
                      </a:r>
                      <a:endParaRPr lang="en-US" sz="1400" dirty="0">
                        <a:solidFill>
                          <a:sysClr val="windowText" lastClr="000000"/>
                        </a:solidFill>
                      </a:endParaRPr>
                    </a:p>
                  </a:txBody>
                  <a:tcPr>
                    <a:solidFill>
                      <a:srgbClr val="F8F8F8"/>
                    </a:solidFill>
                  </a:tcPr>
                </a:tc>
                <a:extLst>
                  <a:ext uri="{0D108BD9-81ED-4DB2-BD59-A6C34878D82A}">
                    <a16:rowId xmlns:a16="http://schemas.microsoft.com/office/drawing/2014/main" val="688771332"/>
                  </a:ext>
                </a:extLst>
              </a:tr>
              <a:tr h="716774">
                <a:tc>
                  <a:txBody>
                    <a:bodyPr/>
                    <a:lstStyle/>
                    <a:p>
                      <a:r>
                        <a:rPr lang="en-US" sz="1400" dirty="0">
                          <a:solidFill>
                            <a:sysClr val="windowText" lastClr="000000"/>
                          </a:solidFill>
                        </a:rPr>
                        <a:t>Project PI facilitates monthly meetings of Core Team and Working Group co-leads for cross coordination. </a:t>
                      </a:r>
                    </a:p>
                  </a:txBody>
                  <a:tcPr>
                    <a:solidFill>
                      <a:srgbClr val="F8F8F8"/>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ysClr val="windowText" lastClr="000000"/>
                          </a:solidFill>
                        </a:rPr>
                        <a:t>In Progress</a:t>
                      </a:r>
                    </a:p>
                    <a:p>
                      <a:endParaRPr lang="en-US" sz="1400" dirty="0">
                        <a:solidFill>
                          <a:sysClr val="windowText" lastClr="000000"/>
                        </a:solidFill>
                      </a:endParaRPr>
                    </a:p>
                  </a:txBody>
                  <a:tcPr>
                    <a:solidFill>
                      <a:srgbClr val="F8F8F8"/>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ysClr val="windowText" lastClr="000000"/>
                          </a:solidFill>
                        </a:rPr>
                        <a:t>Meetings</a:t>
                      </a:r>
                      <a:r>
                        <a:rPr lang="en-US" sz="1400" baseline="0" dirty="0">
                          <a:solidFill>
                            <a:sysClr val="windowText" lastClr="000000"/>
                          </a:solidFill>
                        </a:rPr>
                        <a:t> ongoing monthly</a:t>
                      </a:r>
                      <a:endParaRPr lang="en-US" sz="1400" dirty="0">
                        <a:solidFill>
                          <a:sysClr val="windowText" lastClr="000000"/>
                        </a:solidFill>
                      </a:endParaRPr>
                    </a:p>
                  </a:txBody>
                  <a:tcPr>
                    <a:solidFill>
                      <a:srgbClr val="F8F8F8"/>
                    </a:solidFill>
                  </a:tcPr>
                </a:tc>
                <a:extLst>
                  <a:ext uri="{0D108BD9-81ED-4DB2-BD59-A6C34878D82A}">
                    <a16:rowId xmlns:a16="http://schemas.microsoft.com/office/drawing/2014/main" val="1032881828"/>
                  </a:ext>
                </a:extLst>
              </a:tr>
              <a:tr h="504891">
                <a:tc>
                  <a:txBody>
                    <a:bodyPr/>
                    <a:lstStyle/>
                    <a:p>
                      <a:r>
                        <a:rPr lang="en-US" sz="1400" dirty="0">
                          <a:solidFill>
                            <a:sysClr val="windowText" lastClr="000000"/>
                          </a:solidFill>
                        </a:rPr>
                        <a:t>Project PI conducts scheduled cross-team Working Group meetings. </a:t>
                      </a:r>
                    </a:p>
                  </a:txBody>
                  <a:tcPr>
                    <a:solidFill>
                      <a:srgbClr val="F8F8F8"/>
                    </a:solidFill>
                  </a:tcPr>
                </a:tc>
                <a:tc>
                  <a:txBody>
                    <a:bodyPr/>
                    <a:lstStyle/>
                    <a:p>
                      <a:r>
                        <a:rPr lang="en-US" sz="1400" dirty="0">
                          <a:solidFill>
                            <a:sysClr val="windowText" lastClr="000000"/>
                          </a:solidFill>
                        </a:rPr>
                        <a:t>Not Yet Undertaken </a:t>
                      </a:r>
                    </a:p>
                  </a:txBody>
                  <a:tcPr>
                    <a:solidFill>
                      <a:srgbClr val="F8F8F8"/>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ysClr val="windowText" lastClr="000000"/>
                          </a:solidFill>
                        </a:rPr>
                        <a:t>Meetings will be scheduled as</a:t>
                      </a:r>
                      <a:r>
                        <a:rPr lang="en-US" sz="1400" baseline="0" dirty="0">
                          <a:solidFill>
                            <a:sysClr val="windowText" lastClr="000000"/>
                          </a:solidFill>
                        </a:rPr>
                        <a:t> </a:t>
                      </a:r>
                      <a:r>
                        <a:rPr lang="en-US" sz="1400" dirty="0">
                          <a:solidFill>
                            <a:sysClr val="windowText" lastClr="000000"/>
                          </a:solidFill>
                        </a:rPr>
                        <a:t>Working Groups</a:t>
                      </a:r>
                      <a:r>
                        <a:rPr lang="en-US" sz="1400" baseline="0" dirty="0">
                          <a:solidFill>
                            <a:sysClr val="windowText" lastClr="000000"/>
                          </a:solidFill>
                        </a:rPr>
                        <a:t> start producing information</a:t>
                      </a:r>
                      <a:endParaRPr lang="en-US" sz="1400" dirty="0">
                        <a:solidFill>
                          <a:sysClr val="windowText" lastClr="000000"/>
                        </a:solidFill>
                      </a:endParaRPr>
                    </a:p>
                  </a:txBody>
                  <a:tcPr>
                    <a:solidFill>
                      <a:srgbClr val="F8F8F8"/>
                    </a:solidFill>
                  </a:tcPr>
                </a:tc>
                <a:extLst>
                  <a:ext uri="{0D108BD9-81ED-4DB2-BD59-A6C34878D82A}">
                    <a16:rowId xmlns:a16="http://schemas.microsoft.com/office/drawing/2014/main" val="395672362"/>
                  </a:ext>
                </a:extLst>
              </a:tr>
              <a:tr h="712787">
                <a:tc>
                  <a:txBody>
                    <a:bodyPr/>
                    <a:lstStyle/>
                    <a:p>
                      <a:r>
                        <a:rPr lang="en-US" sz="1400" dirty="0">
                          <a:solidFill>
                            <a:sysClr val="windowText" lastClr="000000"/>
                          </a:solidFill>
                        </a:rPr>
                        <a:t>Project PI coordinates drafting of Working Group reports with onward edits provided by co-leads, reviewed and approved by Working Group members. </a:t>
                      </a:r>
                    </a:p>
                  </a:txBody>
                  <a:tcPr>
                    <a:solidFill>
                      <a:srgbClr val="F8F8F8"/>
                    </a:solidFill>
                  </a:tcPr>
                </a:tc>
                <a:tc>
                  <a:txBody>
                    <a:bodyPr/>
                    <a:lstStyle/>
                    <a:p>
                      <a:r>
                        <a:rPr lang="en-US" sz="1400" dirty="0">
                          <a:solidFill>
                            <a:sysClr val="windowText" lastClr="000000"/>
                          </a:solidFill>
                        </a:rPr>
                        <a:t>Not Yet Undertaken </a:t>
                      </a:r>
                    </a:p>
                  </a:txBody>
                  <a:tcPr>
                    <a:solidFill>
                      <a:srgbClr val="F8F8F8"/>
                    </a:solidFill>
                  </a:tcPr>
                </a:tc>
                <a:tc>
                  <a:txBody>
                    <a:bodyPr/>
                    <a:lstStyle/>
                    <a:p>
                      <a:r>
                        <a:rPr lang="en-US" sz="1400" dirty="0">
                          <a:solidFill>
                            <a:sysClr val="windowText" lastClr="000000"/>
                          </a:solidFill>
                        </a:rPr>
                        <a:t>Will occur during/following Working Group meetings. </a:t>
                      </a:r>
                    </a:p>
                  </a:txBody>
                  <a:tcPr>
                    <a:solidFill>
                      <a:srgbClr val="F8F8F8"/>
                    </a:solidFill>
                  </a:tcPr>
                </a:tc>
                <a:extLst>
                  <a:ext uri="{0D108BD9-81ED-4DB2-BD59-A6C34878D82A}">
                    <a16:rowId xmlns:a16="http://schemas.microsoft.com/office/drawing/2014/main" val="3158352506"/>
                  </a:ext>
                </a:extLst>
              </a:tr>
            </a:tbl>
          </a:graphicData>
        </a:graphic>
      </p:graphicFrame>
      <p:sp>
        <p:nvSpPr>
          <p:cNvPr id="5" name="Rectangle 4">
            <a:extLst>
              <a:ext uri="{FF2B5EF4-FFF2-40B4-BE49-F238E27FC236}">
                <a16:creationId xmlns:a16="http://schemas.microsoft.com/office/drawing/2014/main" id="{1BE80B65-A158-46D2-9AD0-A3FB8CF2905E}"/>
              </a:ext>
            </a:extLst>
          </p:cNvPr>
          <p:cNvSpPr/>
          <p:nvPr/>
        </p:nvSpPr>
        <p:spPr>
          <a:xfrm>
            <a:off x="837094" y="44890"/>
            <a:ext cx="4096891"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24601525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7B546F67-B67B-4067-A153-D0E773A29D73}"/>
              </a:ext>
            </a:extLst>
          </p:cNvPr>
          <p:cNvSpPr>
            <a:spLocks noGrp="1"/>
          </p:cNvSpPr>
          <p:nvPr>
            <p:ph type="title"/>
          </p:nvPr>
        </p:nvSpPr>
        <p:spPr>
          <a:xfrm>
            <a:off x="0" y="753494"/>
            <a:ext cx="5133713" cy="882359"/>
          </a:xfrm>
        </p:spPr>
        <p:txBody>
          <a:bodyPr>
            <a:noAutofit/>
          </a:bodyPr>
          <a:lstStyle/>
          <a:p>
            <a:pPr algn="ctr"/>
            <a:r>
              <a:rPr lang="en-US" sz="2800" dirty="0"/>
              <a:t>PROGRESS AGAINST EACH METRIC </a:t>
            </a:r>
            <a:endParaRPr lang="en-US" sz="2400" dirty="0"/>
          </a:p>
        </p:txBody>
      </p:sp>
      <p:pic>
        <p:nvPicPr>
          <p:cNvPr id="2" name="Picture 1">
            <a:extLst>
              <a:ext uri="{FF2B5EF4-FFF2-40B4-BE49-F238E27FC236}">
                <a16:creationId xmlns:a16="http://schemas.microsoft.com/office/drawing/2014/main" id="{F9D5ADA7-4944-4BEF-BC6F-C13F77E9D4E1}"/>
              </a:ext>
            </a:extLst>
          </p:cNvPr>
          <p:cNvPicPr>
            <a:picLocks noChangeAspect="1"/>
          </p:cNvPicPr>
          <p:nvPr/>
        </p:nvPicPr>
        <p:blipFill>
          <a:blip r:embed="rId2"/>
          <a:stretch>
            <a:fillRect/>
          </a:stretch>
        </p:blipFill>
        <p:spPr>
          <a:xfrm>
            <a:off x="5133713" y="576651"/>
            <a:ext cx="5867400" cy="6162675"/>
          </a:xfrm>
          <a:prstGeom prst="rect">
            <a:avLst/>
          </a:prstGeom>
        </p:spPr>
      </p:pic>
      <p:sp>
        <p:nvSpPr>
          <p:cNvPr id="5" name="Rectangle 4">
            <a:extLst>
              <a:ext uri="{FF2B5EF4-FFF2-40B4-BE49-F238E27FC236}">
                <a16:creationId xmlns:a16="http://schemas.microsoft.com/office/drawing/2014/main" id="{582F2958-30A5-4F65-97ED-462DB658A466}"/>
              </a:ext>
            </a:extLst>
          </p:cNvPr>
          <p:cNvSpPr/>
          <p:nvPr/>
        </p:nvSpPr>
        <p:spPr>
          <a:xfrm>
            <a:off x="837094" y="44890"/>
            <a:ext cx="4096891"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6 Annual Meeting 14 May 2020</a:t>
            </a:r>
          </a:p>
        </p:txBody>
      </p:sp>
      <p:sp>
        <p:nvSpPr>
          <p:cNvPr id="3" name="TextBox 2"/>
          <p:cNvSpPr txBox="1"/>
          <p:nvPr/>
        </p:nvSpPr>
        <p:spPr>
          <a:xfrm>
            <a:off x="7934036" y="4267200"/>
            <a:ext cx="1311564" cy="369332"/>
          </a:xfrm>
          <a:prstGeom prst="rect">
            <a:avLst/>
          </a:prstGeom>
          <a:solidFill>
            <a:srgbClr val="F8F8F8"/>
          </a:solidFill>
        </p:spPr>
        <p:txBody>
          <a:bodyPr wrap="square" rtlCol="0">
            <a:spAutoFit/>
          </a:bodyPr>
          <a:lstStyle/>
          <a:p>
            <a:endParaRPr lang="en-US" dirty="0"/>
          </a:p>
        </p:txBody>
      </p:sp>
      <p:sp>
        <p:nvSpPr>
          <p:cNvPr id="6" name="TextBox 5"/>
          <p:cNvSpPr txBox="1"/>
          <p:nvPr/>
        </p:nvSpPr>
        <p:spPr>
          <a:xfrm>
            <a:off x="7934036" y="4167172"/>
            <a:ext cx="1311564" cy="1015663"/>
          </a:xfrm>
          <a:prstGeom prst="rect">
            <a:avLst/>
          </a:prstGeom>
          <a:solidFill>
            <a:srgbClr val="F8F8F8"/>
          </a:solidFill>
        </p:spPr>
        <p:txBody>
          <a:bodyPr wrap="square" rtlCol="0">
            <a:spAutoFit/>
          </a:bodyPr>
          <a:lstStyle/>
          <a:p>
            <a:r>
              <a:rPr lang="en-US" sz="1200" dirty="0">
                <a:solidFill>
                  <a:schemeClr val="bg1"/>
                </a:solidFill>
                <a:latin typeface="Times New Roman" panose="02020603050405020304" pitchFamily="18" charset="0"/>
                <a:cs typeface="Times New Roman" panose="02020603050405020304" pitchFamily="18" charset="0"/>
              </a:rPr>
              <a:t>Workshop 1 report completed and reviewed and accepted by Core Team</a:t>
            </a:r>
          </a:p>
        </p:txBody>
      </p:sp>
      <p:sp>
        <p:nvSpPr>
          <p:cNvPr id="4" name="TextBox 3"/>
          <p:cNvSpPr txBox="1"/>
          <p:nvPr/>
        </p:nvSpPr>
        <p:spPr>
          <a:xfrm>
            <a:off x="9347502" y="4167172"/>
            <a:ext cx="1551709" cy="830997"/>
          </a:xfrm>
          <a:prstGeom prst="rect">
            <a:avLst/>
          </a:prstGeom>
          <a:solidFill>
            <a:srgbClr val="FFFFFF"/>
          </a:solidFill>
        </p:spPr>
        <p:txBody>
          <a:bodyPr wrap="square" rtlCol="0">
            <a:spAutoFit/>
          </a:bodyPr>
          <a:lstStyle/>
          <a:p>
            <a:r>
              <a:rPr lang="en-US" sz="1200" dirty="0">
                <a:solidFill>
                  <a:schemeClr val="bg1"/>
                </a:solidFill>
                <a:latin typeface="Times New Roman" panose="02020603050405020304" pitchFamily="18" charset="0"/>
                <a:cs typeface="Times New Roman" panose="02020603050405020304" pitchFamily="18" charset="0"/>
              </a:rPr>
              <a:t>Will be continuously evaluated by Core Team and Project Champion</a:t>
            </a:r>
          </a:p>
        </p:txBody>
      </p:sp>
    </p:spTree>
    <p:extLst>
      <p:ext uri="{BB962C8B-B14F-4D97-AF65-F5344CB8AC3E}">
        <p14:creationId xmlns:p14="http://schemas.microsoft.com/office/powerpoint/2010/main" val="29502753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0692" y="417339"/>
            <a:ext cx="5458981" cy="960582"/>
          </a:xfrm>
        </p:spPr>
        <p:txBody>
          <a:bodyPr>
            <a:noAutofit/>
          </a:bodyPr>
          <a:lstStyle/>
          <a:p>
            <a:r>
              <a:rPr lang="en-US" sz="2800" dirty="0"/>
              <a:t>Oil Spill Modeling for Improved Response to Arctic Maritime Spills</a:t>
            </a:r>
            <a:endParaRPr lang="en-US" sz="2400" dirty="0"/>
          </a:p>
        </p:txBody>
      </p:sp>
      <p:sp>
        <p:nvSpPr>
          <p:cNvPr id="8" name="Text Placeholder 3"/>
          <p:cNvSpPr txBox="1">
            <a:spLocks/>
          </p:cNvSpPr>
          <p:nvPr/>
        </p:nvSpPr>
        <p:spPr>
          <a:xfrm>
            <a:off x="350692" y="1442594"/>
            <a:ext cx="11226114" cy="4134425"/>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Student Participation:</a:t>
            </a:r>
          </a:p>
          <a:p>
            <a:pPr marL="285750" indent="-285750">
              <a:buFont typeface="Arial" panose="020B0604020202020204" pitchFamily="34" charset="0"/>
              <a:buChar char="•"/>
            </a:pPr>
            <a:r>
              <a:rPr lang="en-US" dirty="0"/>
              <a:t>ADAC Fellows: Megan Verfaillie and Jessica Manning </a:t>
            </a:r>
          </a:p>
          <a:p>
            <a:pPr marL="971550" lvl="1" indent="-285750"/>
            <a:r>
              <a:rPr lang="en-US" sz="1600" dirty="0"/>
              <a:t>Participate in </a:t>
            </a:r>
            <a:r>
              <a:rPr lang="en-US" sz="1600" dirty="0">
                <a:solidFill>
                  <a:srgbClr val="FFC000"/>
                </a:solidFill>
              </a:rPr>
              <a:t>Core Team and Workshop Organizing Committee </a:t>
            </a:r>
            <a:r>
              <a:rPr lang="en-US" sz="1600" dirty="0"/>
              <a:t>phone calls </a:t>
            </a:r>
          </a:p>
          <a:p>
            <a:pPr marL="971550" lvl="1" indent="-285750"/>
            <a:r>
              <a:rPr lang="en-US" sz="1600" dirty="0"/>
              <a:t>Draft and organize </a:t>
            </a:r>
            <a:r>
              <a:rPr lang="en-US" sz="1600" dirty="0">
                <a:solidFill>
                  <a:srgbClr val="FFC000"/>
                </a:solidFill>
              </a:rPr>
              <a:t>documents</a:t>
            </a:r>
            <a:r>
              <a:rPr lang="en-US" sz="1600" dirty="0"/>
              <a:t> for Core Team and Workshop Organizing Committee </a:t>
            </a:r>
          </a:p>
          <a:p>
            <a:pPr marL="971550" lvl="1" indent="-285750"/>
            <a:r>
              <a:rPr lang="en-US" sz="1600" dirty="0"/>
              <a:t>Conduct </a:t>
            </a:r>
            <a:r>
              <a:rPr lang="en-US" sz="1600" dirty="0">
                <a:solidFill>
                  <a:srgbClr val="FFC000"/>
                </a:solidFill>
              </a:rPr>
              <a:t>literature review </a:t>
            </a:r>
            <a:r>
              <a:rPr lang="en-US" sz="1600" dirty="0"/>
              <a:t>of relevant papers and research </a:t>
            </a:r>
          </a:p>
          <a:p>
            <a:pPr marL="971550" lvl="1" indent="-285750"/>
            <a:r>
              <a:rPr lang="en-US" sz="1600" dirty="0"/>
              <a:t>Completed Arctic Summer Internship Program </a:t>
            </a:r>
            <a:r>
              <a:rPr lang="en-US" sz="1600" dirty="0">
                <a:solidFill>
                  <a:srgbClr val="FFC000"/>
                </a:solidFill>
              </a:rPr>
              <a:t>(ASIP) </a:t>
            </a:r>
            <a:r>
              <a:rPr lang="en-US" sz="1600" dirty="0"/>
              <a:t>for Summer </a:t>
            </a:r>
            <a:r>
              <a:rPr lang="en-US" sz="1600" dirty="0">
                <a:solidFill>
                  <a:srgbClr val="FFC000"/>
                </a:solidFill>
              </a:rPr>
              <a:t>2019</a:t>
            </a:r>
          </a:p>
          <a:p>
            <a:pPr marL="971550" lvl="1" indent="-285750"/>
            <a:r>
              <a:rPr lang="en-US" sz="1600" dirty="0"/>
              <a:t>Megan met with </a:t>
            </a:r>
            <a:r>
              <a:rPr lang="en-US" sz="1600" dirty="0">
                <a:solidFill>
                  <a:srgbClr val="FFC000"/>
                </a:solidFill>
              </a:rPr>
              <a:t>NOAA OR&amp;R modelers </a:t>
            </a:r>
            <a:r>
              <a:rPr lang="en-US" sz="1600" dirty="0"/>
              <a:t>in Seattle, WA  during Summer 2019</a:t>
            </a:r>
          </a:p>
          <a:p>
            <a:pPr marL="971550" lvl="1" indent="-285750"/>
            <a:r>
              <a:rPr lang="en-US" sz="1600" dirty="0"/>
              <a:t>Jessica completed summer internship on submerged oil research during Summer 2019</a:t>
            </a:r>
          </a:p>
          <a:p>
            <a:pPr marL="971550" lvl="1" indent="-285750"/>
            <a:r>
              <a:rPr lang="en-US" sz="1600" dirty="0"/>
              <a:t>Jessica and Megan attended the Arctic Maritime Spill Response Modeling </a:t>
            </a:r>
            <a:r>
              <a:rPr lang="en-US" sz="1600" dirty="0">
                <a:solidFill>
                  <a:srgbClr val="FFC000"/>
                </a:solidFill>
              </a:rPr>
              <a:t>(AMSM 2019) workshop</a:t>
            </a:r>
            <a:r>
              <a:rPr lang="en-US" sz="1600" dirty="0"/>
              <a:t>, the Response Oil Assay workshop in Seattle, WA, and visited the Pacific Northwest National Laboratory (PNNL) MSL Lab in Sequim, WA </a:t>
            </a:r>
          </a:p>
          <a:p>
            <a:pPr marL="971550" lvl="1" indent="-285750"/>
            <a:r>
              <a:rPr lang="en-US" sz="1600" dirty="0"/>
              <a:t>Megan attended the Coordinating Recent Advances in Estimating and Measuring Oil Slick Thickness (CAMPRI 2019) workshop and NRPT Scoping Workshop in Mobile, AL during February 2020</a:t>
            </a:r>
          </a:p>
          <a:p>
            <a:pPr marL="971550" lvl="1" indent="-285750"/>
            <a:r>
              <a:rPr lang="en-US" sz="1600" dirty="0">
                <a:solidFill>
                  <a:srgbClr val="FFC000"/>
                </a:solidFill>
              </a:rPr>
              <a:t>Jessica will participate in ADAC ASIP Summer 2020 Program (REMOTE) </a:t>
            </a:r>
          </a:p>
          <a:p>
            <a:pPr marL="971550" lvl="1" indent="-285750"/>
            <a:r>
              <a:rPr lang="en-US" sz="1600" dirty="0">
                <a:solidFill>
                  <a:srgbClr val="FFC000"/>
                </a:solidFill>
              </a:rPr>
              <a:t>Megan will be conducting research at UNH</a:t>
            </a:r>
          </a:p>
          <a:p>
            <a:pPr marL="285750" indent="-285750">
              <a:buFont typeface="Arial" panose="020B0604020202020204" pitchFamily="34" charset="0"/>
              <a:buChar char="•"/>
            </a:pPr>
            <a:endParaRPr lang="en-US" sz="1600" dirty="0">
              <a:solidFill>
                <a:srgbClr val="FFC000"/>
              </a:solidFill>
            </a:endParaRPr>
          </a:p>
          <a:p>
            <a:pPr marL="285750" indent="-285750">
              <a:buFont typeface="Arial" panose="020B0604020202020204" pitchFamily="34" charset="0"/>
              <a:buChar char="•"/>
            </a:pPr>
            <a:endParaRPr lang="en-US" sz="1600" dirty="0"/>
          </a:p>
          <a:p>
            <a:endParaRPr lang="en-US" sz="1500" dirty="0"/>
          </a:p>
        </p:txBody>
      </p:sp>
      <p:sp>
        <p:nvSpPr>
          <p:cNvPr id="6" name="Rectangle 5">
            <a:extLst>
              <a:ext uri="{FF2B5EF4-FFF2-40B4-BE49-F238E27FC236}">
                <a16:creationId xmlns:a16="http://schemas.microsoft.com/office/drawing/2014/main" id="{DB907582-852D-4378-88EF-FDE273B48253}"/>
              </a:ext>
            </a:extLst>
          </p:cNvPr>
          <p:cNvSpPr/>
          <p:nvPr/>
        </p:nvSpPr>
        <p:spPr>
          <a:xfrm>
            <a:off x="837094" y="44890"/>
            <a:ext cx="4096891"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8851672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0692" y="417339"/>
            <a:ext cx="5458981" cy="960582"/>
          </a:xfrm>
        </p:spPr>
        <p:txBody>
          <a:bodyPr>
            <a:noAutofit/>
          </a:bodyPr>
          <a:lstStyle/>
          <a:p>
            <a:r>
              <a:rPr lang="en-US" sz="2800" dirty="0"/>
              <a:t>Oil Spill Modeling for Improved Response to Arctic Maritime Spills</a:t>
            </a:r>
            <a:endParaRPr lang="en-US" sz="2400" dirty="0"/>
          </a:p>
        </p:txBody>
      </p:sp>
      <p:sp>
        <p:nvSpPr>
          <p:cNvPr id="8" name="Text Placeholder 3"/>
          <p:cNvSpPr txBox="1">
            <a:spLocks/>
          </p:cNvSpPr>
          <p:nvPr/>
        </p:nvSpPr>
        <p:spPr>
          <a:xfrm>
            <a:off x="350692" y="1442594"/>
            <a:ext cx="11226114" cy="4134425"/>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buNone/>
            </a:pPr>
            <a:r>
              <a:rPr lang="en-US" dirty="0"/>
              <a:t>Outcomes/Output and TRLs: </a:t>
            </a:r>
          </a:p>
          <a:p>
            <a:pPr marL="285750" lvl="1" indent="-285750"/>
            <a:r>
              <a:rPr lang="en-US" sz="2000" dirty="0">
                <a:solidFill>
                  <a:srgbClr val="FFC000"/>
                </a:solidFill>
              </a:rPr>
              <a:t>Project performs a Needs Assessment, </a:t>
            </a:r>
            <a:r>
              <a:rPr lang="en-US" sz="2000" dirty="0"/>
              <a:t>which is a different Technology Phase outside TRLs </a:t>
            </a:r>
          </a:p>
          <a:p>
            <a:pPr marL="285750" lvl="1" indent="-285750"/>
            <a:r>
              <a:rPr lang="en-US" sz="2000" dirty="0"/>
              <a:t>Spans multiple possible levels of TRLS and Technology Phases (e.g., 3, 8 or 9) </a:t>
            </a:r>
          </a:p>
          <a:p>
            <a:endParaRPr lang="en-US" sz="1400" dirty="0"/>
          </a:p>
          <a:p>
            <a:pPr marL="285750" indent="-285750">
              <a:buFont typeface="Arial" panose="020B0604020202020204" pitchFamily="34" charset="0"/>
              <a:buChar char="•"/>
            </a:pPr>
            <a:endParaRPr lang="en-US" sz="1600" dirty="0"/>
          </a:p>
          <a:p>
            <a:endParaRPr lang="en-US" sz="1500" dirty="0"/>
          </a:p>
        </p:txBody>
      </p:sp>
      <p:sp>
        <p:nvSpPr>
          <p:cNvPr id="6" name="Rectangle 5">
            <a:extLst>
              <a:ext uri="{FF2B5EF4-FFF2-40B4-BE49-F238E27FC236}">
                <a16:creationId xmlns:a16="http://schemas.microsoft.com/office/drawing/2014/main" id="{DB907582-852D-4378-88EF-FDE273B48253}"/>
              </a:ext>
            </a:extLst>
          </p:cNvPr>
          <p:cNvSpPr/>
          <p:nvPr/>
        </p:nvSpPr>
        <p:spPr>
          <a:xfrm>
            <a:off x="837094" y="44890"/>
            <a:ext cx="4096891"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2004608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9533" y="765950"/>
            <a:ext cx="9072168" cy="756553"/>
          </a:xfrm>
        </p:spPr>
        <p:txBody>
          <a:bodyPr>
            <a:normAutofit fontScale="90000"/>
          </a:bodyPr>
          <a:lstStyle/>
          <a:p>
            <a:r>
              <a:rPr lang="en-US" sz="3200" dirty="0"/>
              <a:t>Oil Spill Modeling for Improved Response </a:t>
            </a:r>
            <a:br>
              <a:rPr lang="en-US" sz="3200" dirty="0"/>
            </a:br>
            <a:r>
              <a:rPr lang="en-US" sz="3200" dirty="0"/>
              <a:t>to Arctic Maritime Spills </a:t>
            </a:r>
            <a:r>
              <a:rPr lang="en-US" altLang="en-US" dirty="0"/>
              <a:t>: </a:t>
            </a:r>
            <a:r>
              <a:rPr lang="en-US" dirty="0"/>
              <a:t>Questions?</a:t>
            </a:r>
          </a:p>
        </p:txBody>
      </p:sp>
      <p:sp>
        <p:nvSpPr>
          <p:cNvPr id="9" name="Rectangle 8">
            <a:extLst>
              <a:ext uri="{FF2B5EF4-FFF2-40B4-BE49-F238E27FC236}">
                <a16:creationId xmlns:a16="http://schemas.microsoft.com/office/drawing/2014/main" id="{DE3DA553-60F5-4A71-B274-954D7135B316}"/>
              </a:ext>
            </a:extLst>
          </p:cNvPr>
          <p:cNvSpPr/>
          <p:nvPr/>
        </p:nvSpPr>
        <p:spPr>
          <a:xfrm>
            <a:off x="1032930" y="1935786"/>
            <a:ext cx="4845030" cy="2754600"/>
          </a:xfrm>
          <a:prstGeom prst="rect">
            <a:avLst/>
          </a:prstGeom>
        </p:spPr>
        <p:txBody>
          <a:bodyPr vert="horz" lIns="91440" tIns="45720" rIns="91440" bIns="45720" rtlCol="0">
            <a:normAutofit/>
          </a:bodyPr>
          <a:lstStyle/>
          <a:p>
            <a:pPr marL="228600" indent="-228600">
              <a:spcBef>
                <a:spcPts val="200"/>
              </a:spcBef>
              <a:buFont typeface="Arial" panose="020B0604020202020204" pitchFamily="34" charset="0"/>
              <a:buChar char="•"/>
            </a:pPr>
            <a:r>
              <a:rPr lang="en-US" sz="2800" dirty="0">
                <a:latin typeface="Franklin Gothic Book" panose="020B0503020102020204" pitchFamily="34" charset="0"/>
              </a:rPr>
              <a:t>Feedback…</a:t>
            </a:r>
          </a:p>
          <a:p>
            <a:pPr marL="228600" indent="-228600">
              <a:spcBef>
                <a:spcPts val="200"/>
              </a:spcBef>
              <a:buFont typeface="Arial" panose="020B0604020202020204" pitchFamily="34" charset="0"/>
              <a:buChar char="•"/>
            </a:pPr>
            <a:r>
              <a:rPr lang="en-US" sz="2800" dirty="0">
                <a:latin typeface="Franklin Gothic Book" panose="020B0503020102020204" pitchFamily="34" charset="0"/>
              </a:rPr>
              <a:t>What are we missing?</a:t>
            </a:r>
          </a:p>
          <a:p>
            <a:pPr marL="228600" indent="-228600">
              <a:spcBef>
                <a:spcPts val="200"/>
              </a:spcBef>
              <a:buFont typeface="Arial" panose="020B0604020202020204" pitchFamily="34" charset="0"/>
              <a:buChar char="•"/>
            </a:pPr>
            <a:r>
              <a:rPr lang="en-US" sz="2800" dirty="0">
                <a:latin typeface="Franklin Gothic Book" panose="020B0503020102020204" pitchFamily="34" charset="0"/>
              </a:rPr>
              <a:t>What can we improve?</a:t>
            </a:r>
          </a:p>
          <a:p>
            <a:pPr marL="228600" indent="-228600">
              <a:spcBef>
                <a:spcPts val="200"/>
              </a:spcBef>
              <a:buFont typeface="Arial" panose="020B0604020202020204" pitchFamily="34" charset="0"/>
              <a:buChar char="•"/>
            </a:pPr>
            <a:r>
              <a:rPr lang="en-US" sz="2800" dirty="0">
                <a:latin typeface="Franklin Gothic Book" panose="020B0503020102020204" pitchFamily="34" charset="0"/>
              </a:rPr>
              <a:t>Who should we connect with to improve odds of research success?</a:t>
            </a:r>
          </a:p>
        </p:txBody>
      </p:sp>
      <p:sp>
        <p:nvSpPr>
          <p:cNvPr id="8" name="Rectangle 7">
            <a:extLst>
              <a:ext uri="{FF2B5EF4-FFF2-40B4-BE49-F238E27FC236}">
                <a16:creationId xmlns:a16="http://schemas.microsoft.com/office/drawing/2014/main" id="{7ABE2336-D4A9-4B10-A81B-5BAA2423AB09}"/>
              </a:ext>
            </a:extLst>
          </p:cNvPr>
          <p:cNvSpPr/>
          <p:nvPr/>
        </p:nvSpPr>
        <p:spPr>
          <a:xfrm>
            <a:off x="837094" y="44890"/>
            <a:ext cx="4096891"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6 Annual Meeting 14 May 2020</a:t>
            </a:r>
          </a:p>
        </p:txBody>
      </p:sp>
      <p:pic>
        <p:nvPicPr>
          <p:cNvPr id="6" name="Picture Placeholder 9">
            <a:extLst>
              <a:ext uri="{FF2B5EF4-FFF2-40B4-BE49-F238E27FC236}">
                <a16:creationId xmlns:a16="http://schemas.microsoft.com/office/drawing/2014/main" id="{829129F0-FC81-487A-9EE7-259CFFFD6A4E}"/>
              </a:ext>
            </a:extLst>
          </p:cNvPr>
          <p:cNvPicPr>
            <a:picLocks noChangeAspect="1"/>
          </p:cNvPicPr>
          <p:nvPr/>
        </p:nvPicPr>
        <p:blipFill>
          <a:blip r:embed="rId3" cstate="print">
            <a:extLst>
              <a:ext uri="{28A0092B-C50C-407E-A947-70E740481C1C}">
                <a14:useLocalDpi xmlns:a14="http://schemas.microsoft.com/office/drawing/2010/main" val="0"/>
              </a:ext>
            </a:extLst>
          </a:blip>
          <a:srcRect t="4616" b="4616"/>
          <a:stretch>
            <a:fillRect/>
          </a:stretch>
        </p:blipFill>
        <p:spPr>
          <a:xfrm>
            <a:off x="7746999" y="2133600"/>
            <a:ext cx="4140689" cy="2489343"/>
          </a:xfrm>
          <a:prstGeom prst="rect">
            <a:avLst/>
          </a:prstGeom>
        </p:spPr>
      </p:pic>
      <p:sp>
        <p:nvSpPr>
          <p:cNvPr id="4" name="Rectangle 3">
            <a:extLst>
              <a:ext uri="{FF2B5EF4-FFF2-40B4-BE49-F238E27FC236}">
                <a16:creationId xmlns:a16="http://schemas.microsoft.com/office/drawing/2014/main" id="{435AC95E-3F03-4F6E-946E-A37E98E45F2E}"/>
              </a:ext>
            </a:extLst>
          </p:cNvPr>
          <p:cNvSpPr/>
          <p:nvPr/>
        </p:nvSpPr>
        <p:spPr>
          <a:xfrm>
            <a:off x="4063067" y="4984806"/>
            <a:ext cx="6096000" cy="1200329"/>
          </a:xfrm>
          <a:prstGeom prst="rect">
            <a:avLst/>
          </a:prstGeom>
        </p:spPr>
        <p:txBody>
          <a:bodyPr>
            <a:spAutoFit/>
          </a:bodyPr>
          <a:lstStyle/>
          <a:p>
            <a:pPr algn="ctr"/>
            <a:r>
              <a:rPr lang="en-US" dirty="0">
                <a:latin typeface="Franklin Gothic Book" panose="020B0503020102020204" pitchFamily="34" charset="0"/>
              </a:rPr>
              <a:t>Contact information:</a:t>
            </a:r>
          </a:p>
          <a:p>
            <a:pPr algn="ctr"/>
            <a:r>
              <a:rPr lang="en-US" dirty="0">
                <a:solidFill>
                  <a:srgbClr val="FFC000"/>
                </a:solidFill>
                <a:latin typeface="Franklin Gothic Book" panose="020B0503020102020204" pitchFamily="34" charset="0"/>
                <a:hlinkClick r:id="rId4"/>
              </a:rPr>
              <a:t>nancy.kinner@unh.edu</a:t>
            </a:r>
            <a:endParaRPr lang="en-US" dirty="0">
              <a:solidFill>
                <a:srgbClr val="FFC000"/>
              </a:solidFill>
              <a:latin typeface="Franklin Gothic Book" panose="020B0503020102020204" pitchFamily="34" charset="0"/>
            </a:endParaRPr>
          </a:p>
          <a:p>
            <a:pPr algn="ctr"/>
            <a:r>
              <a:rPr lang="en-US" dirty="0">
                <a:latin typeface="Franklin Gothic Book" panose="020B0503020102020204" pitchFamily="34" charset="0"/>
              </a:rPr>
              <a:t>603-479-3777</a:t>
            </a:r>
          </a:p>
          <a:p>
            <a:pPr algn="ctr"/>
            <a:r>
              <a:rPr lang="en-US" dirty="0">
                <a:latin typeface="Franklin Gothic Book" panose="020B0503020102020204" pitchFamily="34" charset="0"/>
              </a:rPr>
              <a:t>www.crrc.unh.edu</a:t>
            </a:r>
          </a:p>
        </p:txBody>
      </p:sp>
    </p:spTree>
    <p:extLst>
      <p:ext uri="{BB962C8B-B14F-4D97-AF65-F5344CB8AC3E}">
        <p14:creationId xmlns:p14="http://schemas.microsoft.com/office/powerpoint/2010/main" val="748507346"/>
      </p:ext>
    </p:extLst>
  </p:cSld>
  <p:clrMapOvr>
    <a:masterClrMapping/>
  </p:clrMapOvr>
</p:sld>
</file>

<file path=ppt/theme/theme1.xml><?xml version="1.0" encoding="utf-8"?>
<a:theme xmlns:a="http://schemas.openxmlformats.org/drawingml/2006/main" name="Office Theme">
  <a:themeElements>
    <a:clrScheme name="Custom 10">
      <a:dk1>
        <a:srgbClr val="E4E8EE"/>
      </a:dk1>
      <a:lt1>
        <a:srgbClr val="222A37"/>
      </a:lt1>
      <a:dk2>
        <a:srgbClr val="E4E8EE"/>
      </a:dk2>
      <a:lt2>
        <a:srgbClr val="222A37"/>
      </a:lt2>
      <a:accent1>
        <a:srgbClr val="2D82A4"/>
      </a:accent1>
      <a:accent2>
        <a:srgbClr val="77C3CB"/>
      </a:accent2>
      <a:accent3>
        <a:srgbClr val="5EB298"/>
      </a:accent3>
      <a:accent4>
        <a:srgbClr val="68787A"/>
      </a:accent4>
      <a:accent5>
        <a:srgbClr val="84ACB6"/>
      </a:accent5>
      <a:accent6>
        <a:srgbClr val="2683C6"/>
      </a:accent6>
      <a:hlink>
        <a:srgbClr val="A9DB66"/>
      </a:hlink>
      <a:folHlink>
        <a:srgbClr val="50771B"/>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13553</TotalTime>
  <Words>2838</Words>
  <Application>Microsoft Office PowerPoint</Application>
  <PresentationFormat>Widescreen</PresentationFormat>
  <Paragraphs>244</Paragraphs>
  <Slides>23</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Franklin Gothic Book</vt:lpstr>
      <vt:lpstr>Times New Roman</vt:lpstr>
      <vt:lpstr>Office Theme</vt:lpstr>
      <vt:lpstr>ADAC Quarterly Review 14 May 2020 Oil Spill Modeling for Improved Response  to Arctic Maritime Spills </vt:lpstr>
      <vt:lpstr>Oil Spill Modeling for Improved Response to Arctic Maritime Spills</vt:lpstr>
      <vt:lpstr>Oil Spill Modeling for Improved Response to Arctic Maritime Spills</vt:lpstr>
      <vt:lpstr>Oil Spill Modeling for Improved Response to Arctic Maritime Spills</vt:lpstr>
      <vt:lpstr>Oil Spill Modeling for Improved Response to Arctic Maritime Spills</vt:lpstr>
      <vt:lpstr>Oil Spill Modeling for Improved Response to Arctic Maritime Spills</vt:lpstr>
      <vt:lpstr>Core Team Needs and Questions (Phase 2)</vt:lpstr>
      <vt:lpstr>PowerPoint Presentation</vt:lpstr>
      <vt:lpstr>PowerPoint Presentation</vt:lpstr>
      <vt:lpstr>PowerPoint Presentation</vt:lpstr>
      <vt:lpstr>AMSM Working Group Topics (Phase 4)</vt:lpstr>
      <vt:lpstr>AMSM Working Group Topics: Oil and Ice Interactions (meter scale)  </vt:lpstr>
      <vt:lpstr>AMSM Working Group Topics: Oil and Ice Interactions (km+ scale)  </vt:lpstr>
      <vt:lpstr>AMSM Working Group Topics: New and Existing Technologies for Observing Ice and Informing Models </vt:lpstr>
      <vt:lpstr>AMSM Working Group Topics: Visualization/Uncertainty</vt:lpstr>
      <vt:lpstr>PowerPoint Presentation</vt:lpstr>
      <vt:lpstr>PHASE 1 MILESTONES </vt:lpstr>
      <vt:lpstr>PHASE 3 MILESTONES  </vt:lpstr>
      <vt:lpstr>PHASE 4 MILESTONES (IN PROGRESS) </vt:lpstr>
      <vt:lpstr>PROGRESS AGAINST EACH METRIC </vt:lpstr>
      <vt:lpstr>Oil Spill Modeling for Improved Response to Arctic Maritime Spills</vt:lpstr>
      <vt:lpstr>Oil Spill Modeling for Improved Response to Arctic Maritime Spills</vt:lpstr>
      <vt:lpstr>Oil Spill Modeling for Improved Response  to Arctic Maritime Spills : Questions?</vt:lpstr>
    </vt:vector>
  </TitlesOfParts>
  <Company>Univeristy of Alaska Anchorage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Jeffrey A Kee</dc:creator>
  <cp:lastModifiedBy>Randy Kee</cp:lastModifiedBy>
  <cp:revision>325</cp:revision>
  <cp:lastPrinted>2018-08-30T21:44:35Z</cp:lastPrinted>
  <dcterms:created xsi:type="dcterms:W3CDTF">2018-01-03T22:04:18Z</dcterms:created>
  <dcterms:modified xsi:type="dcterms:W3CDTF">2020-05-09T20:52:56Z</dcterms:modified>
</cp:coreProperties>
</file>